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av" ContentType="audio/x-wav"/>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31"/>
  </p:notesMasterIdLst>
  <p:handoutMasterIdLst>
    <p:handoutMasterId r:id="rId32"/>
  </p:handoutMasterIdLst>
  <p:sldIdLst>
    <p:sldId id="270" r:id="rId5"/>
    <p:sldId id="272" r:id="rId6"/>
    <p:sldId id="271" r:id="rId7"/>
    <p:sldId id="274" r:id="rId8"/>
    <p:sldId id="267" r:id="rId9"/>
    <p:sldId id="268" r:id="rId10"/>
    <p:sldId id="288" r:id="rId11"/>
    <p:sldId id="269" r:id="rId12"/>
    <p:sldId id="289" r:id="rId13"/>
    <p:sldId id="297" r:id="rId14"/>
    <p:sldId id="298" r:id="rId15"/>
    <p:sldId id="299" r:id="rId16"/>
    <p:sldId id="300" r:id="rId17"/>
    <p:sldId id="301" r:id="rId18"/>
    <p:sldId id="302" r:id="rId19"/>
    <p:sldId id="278" r:id="rId20"/>
    <p:sldId id="275" r:id="rId21"/>
    <p:sldId id="276" r:id="rId22"/>
    <p:sldId id="277" r:id="rId23"/>
    <p:sldId id="291" r:id="rId24"/>
    <p:sldId id="295" r:id="rId25"/>
    <p:sldId id="292" r:id="rId26"/>
    <p:sldId id="284" r:id="rId27"/>
    <p:sldId id="286" r:id="rId28"/>
    <p:sldId id="293"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0402" autoAdjust="0"/>
  </p:normalViewPr>
  <p:slideViewPr>
    <p:cSldViewPr snapToGrid="0" showGuides="1">
      <p:cViewPr varScale="1">
        <p:scale>
          <a:sx n="52" d="100"/>
          <a:sy n="52" d="100"/>
        </p:scale>
        <p:origin x="336" y="60"/>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15/06/2021</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15/06/2021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44864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a:t>
            </a:r>
            <a:r>
              <a:rPr lang="en-DK" dirty="0"/>
              <a:t>s the distinguishing characteristic that differentiates on e sound from another, despite the fact that they may be playing the same pitch with the same volume</a:t>
            </a:r>
          </a:p>
        </p:txBody>
      </p:sp>
      <p:sp>
        <p:nvSpPr>
          <p:cNvPr id="4" name="Slide Number Placeholder 3"/>
          <p:cNvSpPr>
            <a:spLocks noGrp="1"/>
          </p:cNvSpPr>
          <p:nvPr>
            <p:ph type="sldNum" sz="quarter" idx="5"/>
          </p:nvPr>
        </p:nvSpPr>
        <p:spPr/>
        <p:txBody>
          <a:bodyPr/>
          <a:lstStyle/>
          <a:p>
            <a:fld id="{49436F85-577F-4A92-A47F-D540A2BCC821}" type="slidenum">
              <a:rPr lang="en-GB" smtClean="0"/>
              <a:t>10</a:t>
            </a:fld>
            <a:endParaRPr lang="en-GB"/>
          </a:p>
        </p:txBody>
      </p:sp>
    </p:spTree>
    <p:extLst>
      <p:ext uri="{BB962C8B-B14F-4D97-AF65-F5344CB8AC3E}">
        <p14:creationId xmlns:p14="http://schemas.microsoft.com/office/powerpoint/2010/main" val="75556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Taking fast </a:t>
            </a:r>
            <a:r>
              <a:rPr lang="en-DK" dirty="0" err="1"/>
              <a:t>fourier</a:t>
            </a:r>
            <a:r>
              <a:rPr lang="en-DK" dirty="0"/>
              <a:t> transform in segments called the “hop length” or “window length” and stacking them adjacently over time</a:t>
            </a:r>
          </a:p>
          <a:p>
            <a:endParaRPr lang="en-DK" dirty="0"/>
          </a:p>
          <a:p>
            <a:r>
              <a:rPr lang="da-DK" dirty="0"/>
              <a:t>A</a:t>
            </a:r>
            <a:r>
              <a:rPr lang="en-DK" dirty="0" err="1"/>
              <a:t>pply</a:t>
            </a:r>
            <a:r>
              <a:rPr lang="en-DK" dirty="0"/>
              <a:t> logarithm, perceptually relevant, we perc</a:t>
            </a:r>
            <a:r>
              <a:rPr lang="da-DK" dirty="0"/>
              <a:t>ei</a:t>
            </a:r>
            <a:r>
              <a:rPr lang="en-DK" dirty="0" err="1"/>
              <a:t>ve</a:t>
            </a:r>
            <a:r>
              <a:rPr lang="en-DK" dirty="0"/>
              <a:t> loudness logarithmically.  </a:t>
            </a:r>
          </a:p>
          <a:p>
            <a:r>
              <a:rPr lang="en-DK" dirty="0"/>
              <a:t>Take the log spectrum, pas from linear based frequency scaling to a log. and apply filter banks, with this triangular filter.  Instead of applying inverse </a:t>
            </a:r>
            <a:r>
              <a:rPr lang="en-DK" dirty="0" err="1"/>
              <a:t>fourier</a:t>
            </a:r>
            <a:r>
              <a:rPr lang="en-DK" dirty="0"/>
              <a:t>, apply discrete cosine transform.</a:t>
            </a:r>
          </a:p>
          <a:p>
            <a:endParaRPr lang="en-DK" dirty="0"/>
          </a:p>
          <a:p>
            <a:r>
              <a:rPr lang="da-DK" dirty="0"/>
              <a:t>D</a:t>
            </a:r>
            <a:r>
              <a:rPr lang="en-DK" dirty="0" err="1"/>
              <a:t>iscrete</a:t>
            </a:r>
            <a:r>
              <a:rPr lang="en-DK" dirty="0"/>
              <a:t> cosine transform: simplified version of </a:t>
            </a:r>
            <a:r>
              <a:rPr lang="en-DK" dirty="0" err="1"/>
              <a:t>fourier</a:t>
            </a:r>
            <a:r>
              <a:rPr lang="en-DK" dirty="0"/>
              <a:t> transform, get real-valued coefficient. </a:t>
            </a:r>
            <a:r>
              <a:rPr lang="da-DK" dirty="0"/>
              <a:t>C</a:t>
            </a:r>
            <a:r>
              <a:rPr lang="en-DK" dirty="0" err="1"/>
              <a:t>orrelate</a:t>
            </a:r>
            <a:r>
              <a:rPr lang="en-DK" dirty="0"/>
              <a:t> energies in different </a:t>
            </a:r>
            <a:r>
              <a:rPr lang="en-DK" dirty="0" err="1"/>
              <a:t>mel</a:t>
            </a:r>
            <a:r>
              <a:rPr lang="en-DK" dirty="0"/>
              <a:t>-bands, which is good for machine learning because we want lists which are as correlated as possible.</a:t>
            </a:r>
          </a:p>
          <a:p>
            <a:r>
              <a:rPr lang="da-DK" dirty="0"/>
              <a:t>R</a:t>
            </a:r>
            <a:r>
              <a:rPr lang="en-DK" dirty="0"/>
              <a:t>educe # of dimensions to represent spectrum</a:t>
            </a:r>
          </a:p>
          <a:p>
            <a:endParaRPr lang="en-DK" dirty="0"/>
          </a:p>
          <a:p>
            <a:r>
              <a:rPr lang="da-DK" dirty="0"/>
              <a:t>G</a:t>
            </a:r>
            <a:r>
              <a:rPr lang="en-DK" dirty="0" err="1"/>
              <a:t>oing</a:t>
            </a:r>
            <a:r>
              <a:rPr lang="en-DK" dirty="0"/>
              <a:t> to separate the spectral envelope from the spectral details (high </a:t>
            </a:r>
            <a:r>
              <a:rPr lang="en-DK" dirty="0" err="1"/>
              <a:t>freq</a:t>
            </a:r>
            <a:r>
              <a:rPr lang="en-DK" dirty="0"/>
              <a:t>)</a:t>
            </a:r>
          </a:p>
          <a:p>
            <a:endParaRPr lang="en-DK" dirty="0"/>
          </a:p>
          <a:p>
            <a:r>
              <a:rPr lang="en-DK" dirty="0"/>
              <a:t>The advantage of MFCC is that they try to model the way we perc</a:t>
            </a:r>
            <a:r>
              <a:rPr lang="da-DK" dirty="0"/>
              <a:t>ei</a:t>
            </a:r>
            <a:r>
              <a:rPr lang="en-DK" dirty="0" err="1"/>
              <a:t>ve</a:t>
            </a:r>
            <a:r>
              <a:rPr lang="en-DK" dirty="0"/>
              <a:t> frequency. </a:t>
            </a:r>
            <a:r>
              <a:rPr lang="da-DK" dirty="0"/>
              <a:t>T</a:t>
            </a:r>
            <a:r>
              <a:rPr lang="en-DK" dirty="0"/>
              <a:t>he way we process audio</a:t>
            </a:r>
          </a:p>
          <a:p>
            <a:endParaRPr lang="en-DK" dirty="0"/>
          </a:p>
          <a:p>
            <a:r>
              <a:rPr lang="da-DK" dirty="0"/>
              <a:t>O</a:t>
            </a:r>
            <a:r>
              <a:rPr lang="en-DK" dirty="0" err="1"/>
              <a:t>riginally</a:t>
            </a:r>
            <a:r>
              <a:rPr lang="en-DK" dirty="0"/>
              <a:t> for speech recognition. Emotion detection.</a:t>
            </a:r>
          </a:p>
          <a:p>
            <a:r>
              <a:rPr lang="da-DK" dirty="0"/>
              <a:t>N</a:t>
            </a:r>
            <a:r>
              <a:rPr lang="en-DK" dirty="0"/>
              <a:t>ow used for genre classification and also instrument classification</a:t>
            </a:r>
          </a:p>
          <a:p>
            <a:endParaRPr lang="en-DK" dirty="0"/>
          </a:p>
          <a:p>
            <a:r>
              <a:rPr lang="en-DK" dirty="0"/>
              <a:t>As humans, it’s very easy to tell the difference between low </a:t>
            </a:r>
            <a:r>
              <a:rPr lang="en-DK" dirty="0" err="1"/>
              <a:t>freq</a:t>
            </a:r>
            <a:r>
              <a:rPr lang="en-DK" dirty="0"/>
              <a:t> values. </a:t>
            </a:r>
            <a:r>
              <a:rPr lang="da-DK" dirty="0"/>
              <a:t>B</a:t>
            </a:r>
            <a:r>
              <a:rPr lang="en-DK" dirty="0" err="1"/>
              <a:t>etween</a:t>
            </a:r>
            <a:r>
              <a:rPr lang="en-DK" dirty="0"/>
              <a:t> 10 and 100 Hz is very obvious.  However 15,000 and 15,100 Hz, Humans can’t tell the difference.</a:t>
            </a:r>
          </a:p>
          <a:p>
            <a:r>
              <a:rPr lang="en-DK" dirty="0"/>
              <a:t>The idea behind the </a:t>
            </a:r>
            <a:r>
              <a:rPr lang="en-DK" dirty="0" err="1"/>
              <a:t>mel</a:t>
            </a:r>
            <a:r>
              <a:rPr lang="en-DK" dirty="0"/>
              <a:t> scale is to transform linear frequencies, we want to transform those linear frequencies to a </a:t>
            </a:r>
            <a:r>
              <a:rPr lang="en-DK" dirty="0" err="1"/>
              <a:t>logarith</a:t>
            </a:r>
            <a:r>
              <a:rPr lang="da-DK" dirty="0"/>
              <a:t>m</a:t>
            </a:r>
            <a:r>
              <a:rPr lang="en-DK" dirty="0" err="1"/>
              <a:t>ic</a:t>
            </a:r>
            <a:r>
              <a:rPr lang="en-DK" dirty="0"/>
              <a:t> scale.  We don’t really care the diff</a:t>
            </a:r>
            <a:r>
              <a:rPr lang="da-DK" dirty="0"/>
              <a:t>er</a:t>
            </a:r>
            <a:r>
              <a:rPr lang="en-DK" dirty="0" err="1"/>
              <a:t>ence</a:t>
            </a:r>
            <a:r>
              <a:rPr lang="en-DK" dirty="0"/>
              <a:t> in large frequencies, but we care a lot about differences in low frequencies. So we </a:t>
            </a:r>
            <a:r>
              <a:rPr lang="en-DK" dirty="0" err="1"/>
              <a:t>rebin</a:t>
            </a:r>
            <a:r>
              <a:rPr lang="en-DK" dirty="0"/>
              <a:t> the frequency content to make it more accurately represent what a human might find important in an audio signal.</a:t>
            </a:r>
          </a:p>
          <a:p>
            <a:r>
              <a:rPr lang="en-DK" dirty="0"/>
              <a:t>We create a filter bank, and the standard is with 26 filters.  The spacing is called the Mel Scale.  26 bins to bin your energy into.  These triangle filters build features based on the power spectral density.</a:t>
            </a:r>
          </a:p>
          <a:p>
            <a:r>
              <a:rPr lang="en-DK" dirty="0"/>
              <a:t>This creates very relevant for au</a:t>
            </a:r>
            <a:r>
              <a:rPr lang="da-DK" dirty="0"/>
              <a:t>di</a:t>
            </a:r>
            <a:r>
              <a:rPr lang="en-DK" dirty="0"/>
              <a:t>o classification.  </a:t>
            </a:r>
          </a:p>
          <a:p>
            <a:r>
              <a:rPr lang="en-DK" dirty="0"/>
              <a:t>Discrete cosine </a:t>
            </a:r>
            <a:r>
              <a:rPr lang="en-DK" dirty="0" err="1"/>
              <a:t>tran</a:t>
            </a:r>
            <a:r>
              <a:rPr lang="da-DK" dirty="0"/>
              <a:t>s</a:t>
            </a:r>
            <a:r>
              <a:rPr lang="en-DK" dirty="0"/>
              <a:t>form – can think of as a low pass filter for different energies.  The lower frequencies matter a lot for timbre, so we just keep 13 coefficients.</a:t>
            </a:r>
          </a:p>
        </p:txBody>
      </p:sp>
      <p:sp>
        <p:nvSpPr>
          <p:cNvPr id="4" name="Slide Number Placeholder 3"/>
          <p:cNvSpPr>
            <a:spLocks noGrp="1"/>
          </p:cNvSpPr>
          <p:nvPr>
            <p:ph type="sldNum" sz="quarter" idx="5"/>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16472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O</a:t>
            </a:r>
            <a:r>
              <a:rPr lang="en-DK" dirty="0"/>
              <a:t>n x axis we have time. </a:t>
            </a:r>
            <a:r>
              <a:rPr lang="da-DK" dirty="0"/>
              <a:t>O</a:t>
            </a:r>
            <a:r>
              <a:rPr lang="en-DK" dirty="0"/>
              <a:t>n y axis we have different coefficient (13), at each value we have the </a:t>
            </a:r>
            <a:r>
              <a:rPr lang="en-DK" dirty="0" err="1"/>
              <a:t>mfcc</a:t>
            </a:r>
            <a:r>
              <a:rPr lang="en-DK" dirty="0"/>
              <a:t> index at a certain time.</a:t>
            </a:r>
          </a:p>
          <a:p>
            <a:endParaRPr lang="en-DK" dirty="0"/>
          </a:p>
          <a:p>
            <a:r>
              <a:rPr lang="en-DK" dirty="0"/>
              <a:t>First coefficients provide information for spectral envelope</a:t>
            </a:r>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112794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Max Pooling</a:t>
            </a:r>
          </a:p>
          <a:p>
            <a:endParaRPr lang="en-DK" dirty="0"/>
          </a:p>
          <a:p>
            <a:r>
              <a:rPr lang="en-DK" dirty="0"/>
              <a:t>Strides</a:t>
            </a:r>
          </a:p>
          <a:p>
            <a:r>
              <a:rPr lang="en-DK" dirty="0"/>
              <a:t>Batch size</a:t>
            </a:r>
          </a:p>
          <a:p>
            <a:r>
              <a:rPr lang="en-DK" dirty="0"/>
              <a:t>Batch normalization. </a:t>
            </a:r>
            <a:r>
              <a:rPr lang="da-DK" dirty="0"/>
              <a:t>E</a:t>
            </a:r>
            <a:r>
              <a:rPr lang="en-DK" dirty="0" err="1"/>
              <a:t>ven</a:t>
            </a:r>
            <a:r>
              <a:rPr lang="en-DK" dirty="0"/>
              <a:t> small changes in early layers, get amplified through the </a:t>
            </a:r>
            <a:r>
              <a:rPr lang="en-DK" dirty="0" err="1"/>
              <a:t>netw</a:t>
            </a:r>
            <a:r>
              <a:rPr lang="da-DK" dirty="0"/>
              <a:t>or</a:t>
            </a:r>
            <a:r>
              <a:rPr lang="en-DK" dirty="0"/>
              <a:t>k and cause a shift in distribution of following layers. Batch normalization - </a:t>
            </a:r>
          </a:p>
        </p:txBody>
      </p:sp>
      <p:sp>
        <p:nvSpPr>
          <p:cNvPr id="4" name="Slide Number Placeholder 3"/>
          <p:cNvSpPr>
            <a:spLocks noGrp="1"/>
          </p:cNvSpPr>
          <p:nvPr>
            <p:ph type="sldNum" sz="quarter" idx="5"/>
          </p:nvPr>
        </p:nvSpPr>
        <p:spPr/>
        <p:txBody>
          <a:bodyPr/>
          <a:lstStyle/>
          <a:p>
            <a:fld id="{49436F85-577F-4A92-A47F-D540A2BCC821}" type="slidenum">
              <a:rPr lang="en-GB" smtClean="0"/>
              <a:t>13</a:t>
            </a:fld>
            <a:endParaRPr lang="en-GB"/>
          </a:p>
        </p:txBody>
      </p:sp>
    </p:spTree>
    <p:extLst>
      <p:ext uri="{BB962C8B-B14F-4D97-AF65-F5344CB8AC3E}">
        <p14:creationId xmlns:p14="http://schemas.microsoft.com/office/powerpoint/2010/main" val="346138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Perhaps if we combined some genres, it would be higher</a:t>
            </a:r>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2481567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sufficient for Classifying music</a:t>
            </a:r>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a:p>
        </p:txBody>
      </p:sp>
    </p:spTree>
    <p:extLst>
      <p:ext uri="{BB962C8B-B14F-4D97-AF65-F5344CB8AC3E}">
        <p14:creationId xmlns:p14="http://schemas.microsoft.com/office/powerpoint/2010/main" val="1832112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B92B3C0-A222-4140-B682-0D0FE07B4C20}"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F47C5D55-B4E2-4784-8E57-2171A05B0D82}"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925FC9F4-59D6-4F7A-8317-9F22EF02B7E0}"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C4D5339C-E086-4A48-A933-CC715472839B}"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4294E19B-1632-472F-9702-2F3913FCFEE8}"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D164754E-E09D-4E85-B977-314908746ED0}"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97AD75C-342F-4AE3-8F76-1D3A53872B7F}"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78289EAB-C1D0-4078-AB96-3715C01D1EBA}"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5A0AD19D-C5E0-4C34-823D-0304E039EA06}"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8C5C409-E8DC-4ADB-9592-DC2E354B69E3}"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0FCE3769-15A8-4152-810C-5985F41A379A}" type="datetime1">
              <a:rPr lang="en-GB" smtClean="0"/>
              <a:t>15/06/2021</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89855A5-6A3D-4BAC-80DE-197130A4462F}"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A2B07C35-3CAB-4F01-B27A-00C62F18E1E4}" type="datetime1">
              <a:rPr lang="en-GB" smtClean="0"/>
              <a:t>15/06/2021</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1080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E258F178-00DA-40D2-89FD-A5536D998304}" type="datetime1">
              <a:rPr lang="en-GB" smtClean="0"/>
              <a:t>15/06/2021</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2BCA9130-7A74-4009-906F-17B21FC64E0C}"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17CE31A-E37F-4D90-97EB-7FD9013CE90A}"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7D8BCCF-87A9-4273-A4D3-F8E5ECE021AB}"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E3FB65E-4E87-441C-BF35-D81200C8F0B3}"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97DA5712-8405-4CD5-A8BD-8EF11B41FC85}"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CC87DEA7-5B2D-4B3D-9F4F-C0035352F01B}" type="datetime1">
              <a:rPr lang="en-GB" smtClean="0"/>
              <a:t>15/06/2021</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0.web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2.wav"/><Relationship Id="rId7" Type="http://schemas.openxmlformats.org/officeDocument/2006/relationships/image" Target="../media/image5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2.png"/><Relationship Id="rId5" Type="http://schemas.openxmlformats.org/officeDocument/2006/relationships/slideLayout" Target="../slideLayouts/slideLayout8.xml"/><Relationship Id="rId10" Type="http://schemas.openxmlformats.org/officeDocument/2006/relationships/image" Target="../media/image31.png"/><Relationship Id="rId4" Type="http://schemas.openxmlformats.org/officeDocument/2006/relationships/audio" Target="../media/media2.wav"/><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0.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0.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5934" y="2245631"/>
            <a:ext cx="11012486" cy="865187"/>
          </a:xfrm>
        </p:spPr>
        <p:txBody>
          <a:bodyPr/>
          <a:lstStyle/>
          <a:p>
            <a:r>
              <a:rPr lang="en-GB" sz="4000" dirty="0"/>
              <a:t>Classification of musical genres</a:t>
            </a:r>
            <a:br>
              <a:rPr lang="en-GB" dirty="0"/>
            </a:br>
            <a:r>
              <a:rPr lang="en-GB" sz="2000" dirty="0"/>
              <a:t>Final project for Applied Machine Learning 2020</a:t>
            </a:r>
            <a:br>
              <a:rPr lang="en-GB" dirty="0"/>
            </a:br>
            <a:endParaRPr lang="en-GB" dirty="0"/>
          </a:p>
        </p:txBody>
      </p:sp>
      <p:sp>
        <p:nvSpPr>
          <p:cNvPr id="3" name="Date Placeholder 2"/>
          <p:cNvSpPr>
            <a:spLocks noGrp="1"/>
          </p:cNvSpPr>
          <p:nvPr>
            <p:ph type="dt" sz="half" idx="10"/>
          </p:nvPr>
        </p:nvSpPr>
        <p:spPr/>
        <p:txBody>
          <a:bodyPr/>
          <a:lstStyle/>
          <a:p>
            <a:fld id="{9A894804-8037-4CBA-AA36-24675B110D6F}" type="datetime1">
              <a:rPr lang="en-GB" smtClean="0"/>
              <a:t>15/06/2021</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1</a:t>
            </a:fld>
            <a:endParaRPr lang="en-GB" dirty="0"/>
          </a:p>
        </p:txBody>
      </p:sp>
      <p:sp>
        <p:nvSpPr>
          <p:cNvPr id="2" name="TextBox 1">
            <a:extLst>
              <a:ext uri="{FF2B5EF4-FFF2-40B4-BE49-F238E27FC236}">
                <a16:creationId xmlns:a16="http://schemas.microsoft.com/office/drawing/2014/main" id="{A0F442BC-8A5B-4356-9FC3-64A89DBDBDAC}"/>
              </a:ext>
            </a:extLst>
          </p:cNvPr>
          <p:cNvSpPr txBox="1"/>
          <p:nvPr/>
        </p:nvSpPr>
        <p:spPr>
          <a:xfrm>
            <a:off x="1873083" y="3322636"/>
            <a:ext cx="2363147" cy="369332"/>
          </a:xfrm>
          <a:prstGeom prst="rect">
            <a:avLst/>
          </a:prstGeom>
          <a:noFill/>
        </p:spPr>
        <p:txBody>
          <a:bodyPr wrap="none" rtlCol="0">
            <a:spAutoFit/>
          </a:bodyPr>
          <a:lstStyle/>
          <a:p>
            <a:r>
              <a:rPr lang="en-US" dirty="0"/>
              <a:t>Eliot, Mads and Sofus</a:t>
            </a:r>
            <a:endParaRPr lang="LID4096" dirty="0"/>
          </a:p>
        </p:txBody>
      </p:sp>
    </p:spTree>
    <p:extLst>
      <p:ext uri="{BB962C8B-B14F-4D97-AF65-F5344CB8AC3E}">
        <p14:creationId xmlns:p14="http://schemas.microsoft.com/office/powerpoint/2010/main" val="3911634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1602-FCB1-425E-85AC-1626A5AE6E5A}"/>
              </a:ext>
            </a:extLst>
          </p:cNvPr>
          <p:cNvSpPr>
            <a:spLocks noGrp="1"/>
          </p:cNvSpPr>
          <p:nvPr>
            <p:ph type="title"/>
          </p:nvPr>
        </p:nvSpPr>
        <p:spPr/>
        <p:txBody>
          <a:bodyPr/>
          <a:lstStyle/>
          <a:p>
            <a:r>
              <a:rPr lang="en-US" dirty="0"/>
              <a:t>Different approach: Neural network with MFCC’s</a:t>
            </a:r>
            <a:endParaRPr lang="LID4096" dirty="0"/>
          </a:p>
        </p:txBody>
      </p:sp>
      <p:sp>
        <p:nvSpPr>
          <p:cNvPr id="4" name="Date Placeholder 3">
            <a:extLst>
              <a:ext uri="{FF2B5EF4-FFF2-40B4-BE49-F238E27FC236}">
                <a16:creationId xmlns:a16="http://schemas.microsoft.com/office/drawing/2014/main" id="{547AAE7F-9A66-44D0-9973-B1844CB5DF68}"/>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6" name="Slide Number Placeholder 5">
            <a:extLst>
              <a:ext uri="{FF2B5EF4-FFF2-40B4-BE49-F238E27FC236}">
                <a16:creationId xmlns:a16="http://schemas.microsoft.com/office/drawing/2014/main" id="{FF2F060B-08F1-42DE-81B5-2B164352A1C1}"/>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8" name="TextBox 7">
            <a:extLst>
              <a:ext uri="{FF2B5EF4-FFF2-40B4-BE49-F238E27FC236}">
                <a16:creationId xmlns:a16="http://schemas.microsoft.com/office/drawing/2014/main" id="{6E750623-D225-40D6-9626-A0CB78B29EF2}"/>
              </a:ext>
            </a:extLst>
          </p:cNvPr>
          <p:cNvSpPr txBox="1"/>
          <p:nvPr/>
        </p:nvSpPr>
        <p:spPr>
          <a:xfrm>
            <a:off x="743200" y="1156771"/>
            <a:ext cx="3938970" cy="3139321"/>
          </a:xfrm>
          <a:prstGeom prst="rect">
            <a:avLst/>
          </a:prstGeom>
          <a:noFill/>
        </p:spPr>
        <p:txBody>
          <a:bodyPr wrap="square" rtlCol="0">
            <a:spAutoFit/>
          </a:bodyPr>
          <a:lstStyle/>
          <a:p>
            <a:endParaRPr lang="en-US" dirty="0"/>
          </a:p>
          <a:p>
            <a:endParaRPr lang="en-US" sz="2400" dirty="0"/>
          </a:p>
          <a:p>
            <a:r>
              <a:rPr lang="en-DK" sz="2400" dirty="0"/>
              <a:t>If you play the same note on a guitar and a piano with the same amplitude, what makes them sound different is </a:t>
            </a:r>
            <a:r>
              <a:rPr lang="en-DK" sz="2400" b="1" dirty="0"/>
              <a:t>timbre</a:t>
            </a:r>
          </a:p>
          <a:p>
            <a:endParaRPr lang="en-US" dirty="0"/>
          </a:p>
          <a:p>
            <a:endParaRPr lang="en-US" dirty="0"/>
          </a:p>
        </p:txBody>
      </p:sp>
      <p:pic>
        <p:nvPicPr>
          <p:cNvPr id="9" name="Picture 8">
            <a:extLst>
              <a:ext uri="{FF2B5EF4-FFF2-40B4-BE49-F238E27FC236}">
                <a16:creationId xmlns:a16="http://schemas.microsoft.com/office/drawing/2014/main" id="{4266032E-E412-4D7F-9DC7-B582A97ADEE8}"/>
              </a:ext>
            </a:extLst>
          </p:cNvPr>
          <p:cNvPicPr>
            <a:picLocks noChangeAspect="1"/>
          </p:cNvPicPr>
          <p:nvPr/>
        </p:nvPicPr>
        <p:blipFill>
          <a:blip r:embed="rId3"/>
          <a:stretch>
            <a:fillRect/>
          </a:stretch>
        </p:blipFill>
        <p:spPr>
          <a:xfrm>
            <a:off x="6000067" y="1392219"/>
            <a:ext cx="4129249" cy="4300730"/>
          </a:xfrm>
          <a:prstGeom prst="rect">
            <a:avLst/>
          </a:prstGeom>
        </p:spPr>
      </p:pic>
      <p:sp>
        <p:nvSpPr>
          <p:cNvPr id="3" name="TextBox 2">
            <a:extLst>
              <a:ext uri="{FF2B5EF4-FFF2-40B4-BE49-F238E27FC236}">
                <a16:creationId xmlns:a16="http://schemas.microsoft.com/office/drawing/2014/main" id="{3EAD57A4-D933-411A-990A-CA1987939DAB}"/>
              </a:ext>
            </a:extLst>
          </p:cNvPr>
          <p:cNvSpPr txBox="1"/>
          <p:nvPr/>
        </p:nvSpPr>
        <p:spPr>
          <a:xfrm>
            <a:off x="7535538" y="5692949"/>
            <a:ext cx="2688116" cy="400110"/>
          </a:xfrm>
          <a:prstGeom prst="rect">
            <a:avLst/>
          </a:prstGeom>
          <a:noFill/>
        </p:spPr>
        <p:txBody>
          <a:bodyPr wrap="square" rtlCol="0">
            <a:spAutoFit/>
          </a:bodyPr>
          <a:lstStyle/>
          <a:p>
            <a:r>
              <a:rPr lang="en-DK" sz="2000" dirty="0"/>
              <a:t>Frequency</a:t>
            </a:r>
          </a:p>
        </p:txBody>
      </p:sp>
      <p:sp>
        <p:nvSpPr>
          <p:cNvPr id="10" name="TextBox 9">
            <a:extLst>
              <a:ext uri="{FF2B5EF4-FFF2-40B4-BE49-F238E27FC236}">
                <a16:creationId xmlns:a16="http://schemas.microsoft.com/office/drawing/2014/main" id="{5175D3A7-6C53-461E-A4B2-386C290EB3EA}"/>
              </a:ext>
            </a:extLst>
          </p:cNvPr>
          <p:cNvSpPr txBox="1"/>
          <p:nvPr/>
        </p:nvSpPr>
        <p:spPr>
          <a:xfrm rot="16200000">
            <a:off x="4471343" y="2223656"/>
            <a:ext cx="2688116" cy="400110"/>
          </a:xfrm>
          <a:prstGeom prst="rect">
            <a:avLst/>
          </a:prstGeom>
          <a:noFill/>
        </p:spPr>
        <p:txBody>
          <a:bodyPr wrap="square" rtlCol="0">
            <a:spAutoFit/>
          </a:bodyPr>
          <a:lstStyle/>
          <a:p>
            <a:r>
              <a:rPr lang="en-DK" sz="2000" dirty="0"/>
              <a:t>Volume</a:t>
            </a:r>
          </a:p>
        </p:txBody>
      </p:sp>
    </p:spTree>
    <p:extLst>
      <p:ext uri="{BB962C8B-B14F-4D97-AF65-F5344CB8AC3E}">
        <p14:creationId xmlns:p14="http://schemas.microsoft.com/office/powerpoint/2010/main" val="248148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18D3B-EA0F-4F31-9D3D-9DAFEAC09B54}"/>
              </a:ext>
            </a:extLst>
          </p:cNvPr>
          <p:cNvSpPr>
            <a:spLocks noGrp="1"/>
          </p:cNvSpPr>
          <p:nvPr>
            <p:ph type="title"/>
          </p:nvPr>
        </p:nvSpPr>
        <p:spPr/>
        <p:txBody>
          <a:bodyPr/>
          <a:lstStyle/>
          <a:p>
            <a:r>
              <a:rPr lang="en-DK" dirty="0"/>
              <a:t>Mel-frequency cepstral coefficients (</a:t>
            </a:r>
            <a:r>
              <a:rPr lang="en-DK" dirty="0" err="1"/>
              <a:t>MFCCs</a:t>
            </a:r>
            <a:r>
              <a:rPr lang="en-DK" dirty="0"/>
              <a:t>)</a:t>
            </a:r>
            <a:endParaRPr lang="LID4096" dirty="0"/>
          </a:p>
        </p:txBody>
      </p:sp>
      <p:sp>
        <p:nvSpPr>
          <p:cNvPr id="4" name="Date Placeholder 3">
            <a:extLst>
              <a:ext uri="{FF2B5EF4-FFF2-40B4-BE49-F238E27FC236}">
                <a16:creationId xmlns:a16="http://schemas.microsoft.com/office/drawing/2014/main" id="{56062FE6-72DD-4308-9EA6-A088A15A43BA}"/>
              </a:ext>
            </a:extLst>
          </p:cNvPr>
          <p:cNvSpPr>
            <a:spLocks noGrp="1"/>
          </p:cNvSpPr>
          <p:nvPr>
            <p:ph type="dt" sz="half" idx="10"/>
          </p:nvPr>
        </p:nvSpPr>
        <p:spPr/>
        <p:txBody>
          <a:bodyPr/>
          <a:lstStyle/>
          <a:p>
            <a:fld id="{CE345596-3767-4488-8F7E-684DAA49151C}" type="datetime1">
              <a:rPr lang="en-GB" smtClean="0"/>
              <a:t>15/06/2021</a:t>
            </a:fld>
            <a:endParaRPr lang="en-GB" dirty="0"/>
          </a:p>
        </p:txBody>
      </p:sp>
      <p:sp>
        <p:nvSpPr>
          <p:cNvPr id="5" name="Slide Number Placeholder 4">
            <a:extLst>
              <a:ext uri="{FF2B5EF4-FFF2-40B4-BE49-F238E27FC236}">
                <a16:creationId xmlns:a16="http://schemas.microsoft.com/office/drawing/2014/main" id="{0F2311D4-A524-407E-9379-80DCC87EBBBF}"/>
              </a:ext>
            </a:extLst>
          </p:cNvPr>
          <p:cNvSpPr>
            <a:spLocks noGrp="1"/>
          </p:cNvSpPr>
          <p:nvPr>
            <p:ph type="sldNum" sz="quarter" idx="12"/>
          </p:nvPr>
        </p:nvSpPr>
        <p:spPr/>
        <p:txBody>
          <a:bodyPr/>
          <a:lstStyle/>
          <a:p>
            <a:fld id="{091A926C-488A-4E3E-9C21-57CAA120E114}" type="slidenum">
              <a:rPr lang="en-GB" smtClean="0"/>
              <a:t>11</a:t>
            </a:fld>
            <a:endParaRPr lang="en-GB" dirty="0"/>
          </a:p>
        </p:txBody>
      </p:sp>
      <p:sp>
        <p:nvSpPr>
          <p:cNvPr id="2" name="Rectangle 1">
            <a:extLst>
              <a:ext uri="{FF2B5EF4-FFF2-40B4-BE49-F238E27FC236}">
                <a16:creationId xmlns:a16="http://schemas.microsoft.com/office/drawing/2014/main" id="{045C5FD6-FF57-4CA3-86B1-F85ECE9858A7}"/>
              </a:ext>
            </a:extLst>
          </p:cNvPr>
          <p:cNvSpPr/>
          <p:nvPr/>
        </p:nvSpPr>
        <p:spPr>
          <a:xfrm>
            <a:off x="1555845" y="1355353"/>
            <a:ext cx="1501253" cy="4619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6" name="TextBox 5">
            <a:extLst>
              <a:ext uri="{FF2B5EF4-FFF2-40B4-BE49-F238E27FC236}">
                <a16:creationId xmlns:a16="http://schemas.microsoft.com/office/drawing/2014/main" id="{6CB96502-5323-4622-A002-949969BE0B23}"/>
              </a:ext>
            </a:extLst>
          </p:cNvPr>
          <p:cNvSpPr txBox="1"/>
          <p:nvPr/>
        </p:nvSpPr>
        <p:spPr>
          <a:xfrm>
            <a:off x="1680868" y="1447934"/>
            <a:ext cx="1392072" cy="369332"/>
          </a:xfrm>
          <a:prstGeom prst="rect">
            <a:avLst/>
          </a:prstGeom>
          <a:noFill/>
        </p:spPr>
        <p:txBody>
          <a:bodyPr wrap="square" rtlCol="0">
            <a:spAutoFit/>
          </a:bodyPr>
          <a:lstStyle/>
          <a:p>
            <a:r>
              <a:rPr lang="en-DK" dirty="0"/>
              <a:t>Waveform</a:t>
            </a:r>
          </a:p>
        </p:txBody>
      </p:sp>
      <p:sp>
        <p:nvSpPr>
          <p:cNvPr id="18" name="TextBox 17">
            <a:extLst>
              <a:ext uri="{FF2B5EF4-FFF2-40B4-BE49-F238E27FC236}">
                <a16:creationId xmlns:a16="http://schemas.microsoft.com/office/drawing/2014/main" id="{8720076E-DF3A-4E3C-B6E4-7AFED6737702}"/>
              </a:ext>
            </a:extLst>
          </p:cNvPr>
          <p:cNvSpPr txBox="1"/>
          <p:nvPr/>
        </p:nvSpPr>
        <p:spPr>
          <a:xfrm>
            <a:off x="1891229" y="6060427"/>
            <a:ext cx="1392072" cy="369332"/>
          </a:xfrm>
          <a:prstGeom prst="rect">
            <a:avLst/>
          </a:prstGeom>
          <a:noFill/>
        </p:spPr>
        <p:txBody>
          <a:bodyPr wrap="square" rtlCol="0">
            <a:spAutoFit/>
          </a:bodyPr>
          <a:lstStyle/>
          <a:p>
            <a:r>
              <a:rPr lang="en-DK" dirty="0"/>
              <a:t>MFCC</a:t>
            </a:r>
          </a:p>
        </p:txBody>
      </p:sp>
      <p:sp>
        <p:nvSpPr>
          <p:cNvPr id="20" name="Rectangle 19">
            <a:extLst>
              <a:ext uri="{FF2B5EF4-FFF2-40B4-BE49-F238E27FC236}">
                <a16:creationId xmlns:a16="http://schemas.microsoft.com/office/drawing/2014/main" id="{8D4B063C-0D67-40A2-B0FA-86E0175135F1}"/>
              </a:ext>
            </a:extLst>
          </p:cNvPr>
          <p:cNvSpPr/>
          <p:nvPr/>
        </p:nvSpPr>
        <p:spPr>
          <a:xfrm>
            <a:off x="1539854" y="2222161"/>
            <a:ext cx="1662469" cy="4619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1" name="Rectangle 20">
            <a:extLst>
              <a:ext uri="{FF2B5EF4-FFF2-40B4-BE49-F238E27FC236}">
                <a16:creationId xmlns:a16="http://schemas.microsoft.com/office/drawing/2014/main" id="{0991A771-FDE4-40C0-8C37-3636FEB6DD72}"/>
              </a:ext>
            </a:extLst>
          </p:cNvPr>
          <p:cNvSpPr/>
          <p:nvPr/>
        </p:nvSpPr>
        <p:spPr>
          <a:xfrm>
            <a:off x="1539853" y="3004222"/>
            <a:ext cx="1662470" cy="6291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2" name="Rectangle 21">
            <a:extLst>
              <a:ext uri="{FF2B5EF4-FFF2-40B4-BE49-F238E27FC236}">
                <a16:creationId xmlns:a16="http://schemas.microsoft.com/office/drawing/2014/main" id="{56E55D7A-A434-44D5-83EA-611516BB9080}"/>
              </a:ext>
            </a:extLst>
          </p:cNvPr>
          <p:cNvSpPr/>
          <p:nvPr/>
        </p:nvSpPr>
        <p:spPr>
          <a:xfrm>
            <a:off x="1539853" y="4022935"/>
            <a:ext cx="1769728" cy="4753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3" name="Rectangle 22">
            <a:extLst>
              <a:ext uri="{FF2B5EF4-FFF2-40B4-BE49-F238E27FC236}">
                <a16:creationId xmlns:a16="http://schemas.microsoft.com/office/drawing/2014/main" id="{56096BC9-5372-4CAA-99D0-BFE7EA05B5CE}"/>
              </a:ext>
            </a:extLst>
          </p:cNvPr>
          <p:cNvSpPr/>
          <p:nvPr/>
        </p:nvSpPr>
        <p:spPr>
          <a:xfrm>
            <a:off x="1555844" y="4908364"/>
            <a:ext cx="1753737"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4" name="TextBox 23">
            <a:extLst>
              <a:ext uri="{FF2B5EF4-FFF2-40B4-BE49-F238E27FC236}">
                <a16:creationId xmlns:a16="http://schemas.microsoft.com/office/drawing/2014/main" id="{83A05775-64A7-4E44-A72F-D75D44007B9B}"/>
              </a:ext>
            </a:extLst>
          </p:cNvPr>
          <p:cNvSpPr txBox="1"/>
          <p:nvPr/>
        </p:nvSpPr>
        <p:spPr>
          <a:xfrm>
            <a:off x="1980631" y="2297274"/>
            <a:ext cx="1392072" cy="369332"/>
          </a:xfrm>
          <a:prstGeom prst="rect">
            <a:avLst/>
          </a:prstGeom>
          <a:noFill/>
        </p:spPr>
        <p:txBody>
          <a:bodyPr wrap="square" rtlCol="0">
            <a:spAutoFit/>
          </a:bodyPr>
          <a:lstStyle/>
          <a:p>
            <a:r>
              <a:rPr lang="en-DK" dirty="0"/>
              <a:t>DFT</a:t>
            </a:r>
          </a:p>
        </p:txBody>
      </p:sp>
      <p:sp>
        <p:nvSpPr>
          <p:cNvPr id="25" name="TextBox 24">
            <a:extLst>
              <a:ext uri="{FF2B5EF4-FFF2-40B4-BE49-F238E27FC236}">
                <a16:creationId xmlns:a16="http://schemas.microsoft.com/office/drawing/2014/main" id="{28BABAD1-DA57-43BC-99E9-71C5BA189F0F}"/>
              </a:ext>
            </a:extLst>
          </p:cNvPr>
          <p:cNvSpPr txBox="1"/>
          <p:nvPr/>
        </p:nvSpPr>
        <p:spPr>
          <a:xfrm>
            <a:off x="1539853" y="3019193"/>
            <a:ext cx="1832850" cy="646331"/>
          </a:xfrm>
          <a:prstGeom prst="rect">
            <a:avLst/>
          </a:prstGeom>
          <a:noFill/>
        </p:spPr>
        <p:txBody>
          <a:bodyPr wrap="square" rtlCol="0">
            <a:spAutoFit/>
          </a:bodyPr>
          <a:lstStyle/>
          <a:p>
            <a:r>
              <a:rPr lang="en-DK" dirty="0"/>
              <a:t>Log-Amplitude Spectrum</a:t>
            </a:r>
          </a:p>
        </p:txBody>
      </p:sp>
      <p:sp>
        <p:nvSpPr>
          <p:cNvPr id="26" name="TextBox 25">
            <a:extLst>
              <a:ext uri="{FF2B5EF4-FFF2-40B4-BE49-F238E27FC236}">
                <a16:creationId xmlns:a16="http://schemas.microsoft.com/office/drawing/2014/main" id="{E4D7D682-B401-4DD4-9A59-CEF32B9740B4}"/>
              </a:ext>
            </a:extLst>
          </p:cNvPr>
          <p:cNvSpPr txBox="1"/>
          <p:nvPr/>
        </p:nvSpPr>
        <p:spPr>
          <a:xfrm>
            <a:off x="1617145" y="4048198"/>
            <a:ext cx="1994812" cy="369332"/>
          </a:xfrm>
          <a:prstGeom prst="rect">
            <a:avLst/>
          </a:prstGeom>
          <a:noFill/>
        </p:spPr>
        <p:txBody>
          <a:bodyPr wrap="square" rtlCol="0">
            <a:spAutoFit/>
          </a:bodyPr>
          <a:lstStyle/>
          <a:p>
            <a:r>
              <a:rPr lang="en-DK" dirty="0"/>
              <a:t>Mel-Scaling</a:t>
            </a:r>
          </a:p>
        </p:txBody>
      </p:sp>
      <p:sp>
        <p:nvSpPr>
          <p:cNvPr id="27" name="TextBox 26">
            <a:extLst>
              <a:ext uri="{FF2B5EF4-FFF2-40B4-BE49-F238E27FC236}">
                <a16:creationId xmlns:a16="http://schemas.microsoft.com/office/drawing/2014/main" id="{7CE9CAFC-0B00-41CD-AD87-A08DCF5AF1AC}"/>
              </a:ext>
            </a:extLst>
          </p:cNvPr>
          <p:cNvSpPr txBox="1"/>
          <p:nvPr/>
        </p:nvSpPr>
        <p:spPr>
          <a:xfrm>
            <a:off x="1589859" y="4949494"/>
            <a:ext cx="1994812" cy="646331"/>
          </a:xfrm>
          <a:prstGeom prst="rect">
            <a:avLst/>
          </a:prstGeom>
          <a:noFill/>
        </p:spPr>
        <p:txBody>
          <a:bodyPr wrap="square" rtlCol="0">
            <a:spAutoFit/>
          </a:bodyPr>
          <a:lstStyle/>
          <a:p>
            <a:r>
              <a:rPr lang="en-DK" dirty="0"/>
              <a:t>Discrete Cosine</a:t>
            </a:r>
          </a:p>
          <a:p>
            <a:r>
              <a:rPr lang="en-DK" dirty="0"/>
              <a:t>Transform</a:t>
            </a:r>
          </a:p>
        </p:txBody>
      </p:sp>
      <p:cxnSp>
        <p:nvCxnSpPr>
          <p:cNvPr id="30" name="Straight Arrow Connector 29">
            <a:extLst>
              <a:ext uri="{FF2B5EF4-FFF2-40B4-BE49-F238E27FC236}">
                <a16:creationId xmlns:a16="http://schemas.microsoft.com/office/drawing/2014/main" id="{45A1CE49-CB9C-49BE-9D3B-80AA7BC292CD}"/>
              </a:ext>
            </a:extLst>
          </p:cNvPr>
          <p:cNvCxnSpPr>
            <a:cxnSpLocks/>
          </p:cNvCxnSpPr>
          <p:nvPr/>
        </p:nvCxnSpPr>
        <p:spPr>
          <a:xfrm>
            <a:off x="2317260" y="1794033"/>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67F470-7EA9-4723-B966-1427E563F929}"/>
              </a:ext>
            </a:extLst>
          </p:cNvPr>
          <p:cNvCxnSpPr>
            <a:cxnSpLocks/>
          </p:cNvCxnSpPr>
          <p:nvPr/>
        </p:nvCxnSpPr>
        <p:spPr>
          <a:xfrm>
            <a:off x="2317260" y="2666901"/>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AA6C9A-A622-4830-A359-C9B33134768F}"/>
              </a:ext>
            </a:extLst>
          </p:cNvPr>
          <p:cNvCxnSpPr>
            <a:cxnSpLocks/>
          </p:cNvCxnSpPr>
          <p:nvPr/>
        </p:nvCxnSpPr>
        <p:spPr>
          <a:xfrm>
            <a:off x="2339919" y="3643799"/>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C5C509-6614-4FEA-A0C3-8144CAE1CAE5}"/>
              </a:ext>
            </a:extLst>
          </p:cNvPr>
          <p:cNvCxnSpPr>
            <a:cxnSpLocks/>
          </p:cNvCxnSpPr>
          <p:nvPr/>
        </p:nvCxnSpPr>
        <p:spPr>
          <a:xfrm>
            <a:off x="2317260" y="4498320"/>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355F85-2065-4CF5-A243-3879CE5D5F9A}"/>
              </a:ext>
            </a:extLst>
          </p:cNvPr>
          <p:cNvCxnSpPr>
            <a:cxnSpLocks/>
          </p:cNvCxnSpPr>
          <p:nvPr/>
        </p:nvCxnSpPr>
        <p:spPr>
          <a:xfrm>
            <a:off x="2341175" y="5554695"/>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8573FB-8FB5-4676-B0DB-069D71AE4919}"/>
              </a:ext>
            </a:extLst>
          </p:cNvPr>
          <p:cNvPicPr>
            <a:picLocks noChangeAspect="1"/>
          </p:cNvPicPr>
          <p:nvPr/>
        </p:nvPicPr>
        <p:blipFill>
          <a:blip r:embed="rId3"/>
          <a:stretch>
            <a:fillRect/>
          </a:stretch>
        </p:blipFill>
        <p:spPr>
          <a:xfrm>
            <a:off x="3630593" y="3138261"/>
            <a:ext cx="7779977" cy="2244732"/>
          </a:xfrm>
          <a:prstGeom prst="rect">
            <a:avLst/>
          </a:prstGeom>
        </p:spPr>
      </p:pic>
    </p:spTree>
    <p:extLst>
      <p:ext uri="{BB962C8B-B14F-4D97-AF65-F5344CB8AC3E}">
        <p14:creationId xmlns:p14="http://schemas.microsoft.com/office/powerpoint/2010/main" val="170993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8F554-19D4-4A31-92C1-A3566BEBAA77}"/>
              </a:ext>
            </a:extLst>
          </p:cNvPr>
          <p:cNvSpPr>
            <a:spLocks noGrp="1"/>
          </p:cNvSpPr>
          <p:nvPr>
            <p:ph type="title"/>
          </p:nvPr>
        </p:nvSpPr>
        <p:spPr>
          <a:xfrm>
            <a:off x="672526" y="485031"/>
            <a:ext cx="11012486" cy="865187"/>
          </a:xfrm>
        </p:spPr>
        <p:txBody>
          <a:bodyPr/>
          <a:lstStyle/>
          <a:p>
            <a:r>
              <a:rPr lang="en-DK" dirty="0"/>
              <a:t>Example </a:t>
            </a:r>
            <a:r>
              <a:rPr lang="en-DK" dirty="0" err="1"/>
              <a:t>MFCCs</a:t>
            </a:r>
            <a:endParaRPr lang="en-DK" dirty="0"/>
          </a:p>
        </p:txBody>
      </p:sp>
      <p:sp>
        <p:nvSpPr>
          <p:cNvPr id="4" name="Date Placeholder 3">
            <a:extLst>
              <a:ext uri="{FF2B5EF4-FFF2-40B4-BE49-F238E27FC236}">
                <a16:creationId xmlns:a16="http://schemas.microsoft.com/office/drawing/2014/main" id="{0196099E-8543-49F6-9F2E-561955D88CFF}"/>
              </a:ext>
            </a:extLst>
          </p:cNvPr>
          <p:cNvSpPr>
            <a:spLocks noGrp="1"/>
          </p:cNvSpPr>
          <p:nvPr>
            <p:ph type="dt" sz="half" idx="10"/>
          </p:nvPr>
        </p:nvSpPr>
        <p:spPr/>
        <p:txBody>
          <a:bodyPr/>
          <a:lstStyle/>
          <a:p>
            <a:fld id="{F47C5D55-B4E2-4784-8E57-2171A05B0D82}" type="datetime1">
              <a:rPr lang="en-GB" smtClean="0"/>
              <a:t>15/06/2021</a:t>
            </a:fld>
            <a:endParaRPr lang="en-GB" dirty="0"/>
          </a:p>
        </p:txBody>
      </p:sp>
      <p:sp>
        <p:nvSpPr>
          <p:cNvPr id="5" name="Footer Placeholder 4">
            <a:extLst>
              <a:ext uri="{FF2B5EF4-FFF2-40B4-BE49-F238E27FC236}">
                <a16:creationId xmlns:a16="http://schemas.microsoft.com/office/drawing/2014/main" id="{534B7DC2-DB7B-4C22-B8A9-3C508EB2881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84D8869-4BB1-4AB2-A952-624973DE3D1D}"/>
              </a:ext>
            </a:extLst>
          </p:cNvPr>
          <p:cNvSpPr>
            <a:spLocks noGrp="1"/>
          </p:cNvSpPr>
          <p:nvPr>
            <p:ph type="sldNum" sz="quarter" idx="12"/>
          </p:nvPr>
        </p:nvSpPr>
        <p:spPr/>
        <p:txBody>
          <a:bodyPr/>
          <a:lstStyle/>
          <a:p>
            <a:fld id="{091A926C-488A-4E3E-9C21-57CAA120E114}" type="slidenum">
              <a:rPr lang="en-GB" smtClean="0"/>
              <a:t>12</a:t>
            </a:fld>
            <a:endParaRPr lang="en-GB" dirty="0"/>
          </a:p>
        </p:txBody>
      </p:sp>
      <p:pic>
        <p:nvPicPr>
          <p:cNvPr id="10" name="Picture 9">
            <a:extLst>
              <a:ext uri="{FF2B5EF4-FFF2-40B4-BE49-F238E27FC236}">
                <a16:creationId xmlns:a16="http://schemas.microsoft.com/office/drawing/2014/main" id="{0A249C9E-D2C0-4A4E-AA22-91BF19E3DFF0}"/>
              </a:ext>
            </a:extLst>
          </p:cNvPr>
          <p:cNvPicPr>
            <a:picLocks noChangeAspect="1"/>
          </p:cNvPicPr>
          <p:nvPr/>
        </p:nvPicPr>
        <p:blipFill>
          <a:blip r:embed="rId3"/>
          <a:stretch>
            <a:fillRect/>
          </a:stretch>
        </p:blipFill>
        <p:spPr>
          <a:xfrm>
            <a:off x="670184" y="1279711"/>
            <a:ext cx="3373005" cy="2372735"/>
          </a:xfrm>
          <a:prstGeom prst="rect">
            <a:avLst/>
          </a:prstGeom>
        </p:spPr>
      </p:pic>
      <p:sp>
        <p:nvSpPr>
          <p:cNvPr id="11" name="TextBox 10">
            <a:extLst>
              <a:ext uri="{FF2B5EF4-FFF2-40B4-BE49-F238E27FC236}">
                <a16:creationId xmlns:a16="http://schemas.microsoft.com/office/drawing/2014/main" id="{B084CE20-9624-4F36-B609-0DFEBF14A02B}"/>
              </a:ext>
            </a:extLst>
          </p:cNvPr>
          <p:cNvSpPr txBox="1"/>
          <p:nvPr/>
        </p:nvSpPr>
        <p:spPr>
          <a:xfrm>
            <a:off x="1762699" y="3690651"/>
            <a:ext cx="2170323" cy="369332"/>
          </a:xfrm>
          <a:prstGeom prst="rect">
            <a:avLst/>
          </a:prstGeom>
          <a:noFill/>
        </p:spPr>
        <p:txBody>
          <a:bodyPr wrap="square" rtlCol="0">
            <a:spAutoFit/>
          </a:bodyPr>
          <a:lstStyle/>
          <a:p>
            <a:r>
              <a:rPr lang="en-DK" dirty="0"/>
              <a:t>Blues</a:t>
            </a:r>
          </a:p>
        </p:txBody>
      </p:sp>
      <p:pic>
        <p:nvPicPr>
          <p:cNvPr id="13" name="Picture 12">
            <a:extLst>
              <a:ext uri="{FF2B5EF4-FFF2-40B4-BE49-F238E27FC236}">
                <a16:creationId xmlns:a16="http://schemas.microsoft.com/office/drawing/2014/main" id="{03B65A0E-9EDD-4759-A5E1-5259BFC81AF5}"/>
              </a:ext>
            </a:extLst>
          </p:cNvPr>
          <p:cNvPicPr>
            <a:picLocks noChangeAspect="1"/>
          </p:cNvPicPr>
          <p:nvPr/>
        </p:nvPicPr>
        <p:blipFill>
          <a:blip r:embed="rId4"/>
          <a:stretch>
            <a:fillRect/>
          </a:stretch>
        </p:blipFill>
        <p:spPr>
          <a:xfrm>
            <a:off x="4495167" y="1279711"/>
            <a:ext cx="3373005" cy="2370770"/>
          </a:xfrm>
          <a:prstGeom prst="rect">
            <a:avLst/>
          </a:prstGeom>
        </p:spPr>
      </p:pic>
      <p:sp>
        <p:nvSpPr>
          <p:cNvPr id="14" name="TextBox 13">
            <a:extLst>
              <a:ext uri="{FF2B5EF4-FFF2-40B4-BE49-F238E27FC236}">
                <a16:creationId xmlns:a16="http://schemas.microsoft.com/office/drawing/2014/main" id="{43A619B2-7F0B-4F72-B9B3-ED3305D2F8D6}"/>
              </a:ext>
            </a:extLst>
          </p:cNvPr>
          <p:cNvSpPr txBox="1"/>
          <p:nvPr/>
        </p:nvSpPr>
        <p:spPr>
          <a:xfrm>
            <a:off x="5411096" y="3690651"/>
            <a:ext cx="2170323" cy="369332"/>
          </a:xfrm>
          <a:prstGeom prst="rect">
            <a:avLst/>
          </a:prstGeom>
          <a:noFill/>
        </p:spPr>
        <p:txBody>
          <a:bodyPr wrap="square" rtlCol="0">
            <a:spAutoFit/>
          </a:bodyPr>
          <a:lstStyle/>
          <a:p>
            <a:r>
              <a:rPr lang="en-DK" dirty="0"/>
              <a:t>Classical</a:t>
            </a:r>
          </a:p>
        </p:txBody>
      </p:sp>
      <p:pic>
        <p:nvPicPr>
          <p:cNvPr id="16" name="Picture 15">
            <a:extLst>
              <a:ext uri="{FF2B5EF4-FFF2-40B4-BE49-F238E27FC236}">
                <a16:creationId xmlns:a16="http://schemas.microsoft.com/office/drawing/2014/main" id="{4751EA37-3F6E-4BCB-81F9-75D2AEBFA007}"/>
              </a:ext>
            </a:extLst>
          </p:cNvPr>
          <p:cNvPicPr>
            <a:picLocks noChangeAspect="1"/>
          </p:cNvPicPr>
          <p:nvPr/>
        </p:nvPicPr>
        <p:blipFill>
          <a:blip r:embed="rId5"/>
          <a:stretch>
            <a:fillRect/>
          </a:stretch>
        </p:blipFill>
        <p:spPr>
          <a:xfrm>
            <a:off x="8212145" y="1252666"/>
            <a:ext cx="3359147" cy="2370770"/>
          </a:xfrm>
          <a:prstGeom prst="rect">
            <a:avLst/>
          </a:prstGeom>
        </p:spPr>
      </p:pic>
      <p:sp>
        <p:nvSpPr>
          <p:cNvPr id="17" name="TextBox 16">
            <a:extLst>
              <a:ext uri="{FF2B5EF4-FFF2-40B4-BE49-F238E27FC236}">
                <a16:creationId xmlns:a16="http://schemas.microsoft.com/office/drawing/2014/main" id="{45BFB99F-6CEC-4087-B0BA-A950F83BAEE9}"/>
              </a:ext>
            </a:extLst>
          </p:cNvPr>
          <p:cNvSpPr txBox="1"/>
          <p:nvPr/>
        </p:nvSpPr>
        <p:spPr>
          <a:xfrm>
            <a:off x="9240247" y="3650481"/>
            <a:ext cx="2170323" cy="369332"/>
          </a:xfrm>
          <a:prstGeom prst="rect">
            <a:avLst/>
          </a:prstGeom>
          <a:noFill/>
        </p:spPr>
        <p:txBody>
          <a:bodyPr wrap="square" rtlCol="0">
            <a:spAutoFit/>
          </a:bodyPr>
          <a:lstStyle/>
          <a:p>
            <a:r>
              <a:rPr lang="en-DK" dirty="0"/>
              <a:t>Country</a:t>
            </a:r>
          </a:p>
        </p:txBody>
      </p:sp>
      <p:pic>
        <p:nvPicPr>
          <p:cNvPr id="19" name="Picture 18">
            <a:extLst>
              <a:ext uri="{FF2B5EF4-FFF2-40B4-BE49-F238E27FC236}">
                <a16:creationId xmlns:a16="http://schemas.microsoft.com/office/drawing/2014/main" id="{5D6DCA80-DBE9-4963-B48A-7B0F37FE6024}"/>
              </a:ext>
            </a:extLst>
          </p:cNvPr>
          <p:cNvPicPr>
            <a:picLocks noChangeAspect="1"/>
          </p:cNvPicPr>
          <p:nvPr/>
        </p:nvPicPr>
        <p:blipFill>
          <a:blip r:embed="rId6"/>
          <a:stretch>
            <a:fillRect/>
          </a:stretch>
        </p:blipFill>
        <p:spPr>
          <a:xfrm>
            <a:off x="588963" y="4059983"/>
            <a:ext cx="3373005" cy="2407838"/>
          </a:xfrm>
          <a:prstGeom prst="rect">
            <a:avLst/>
          </a:prstGeom>
        </p:spPr>
      </p:pic>
      <p:sp>
        <p:nvSpPr>
          <p:cNvPr id="20" name="TextBox 19">
            <a:extLst>
              <a:ext uri="{FF2B5EF4-FFF2-40B4-BE49-F238E27FC236}">
                <a16:creationId xmlns:a16="http://schemas.microsoft.com/office/drawing/2014/main" id="{B24423B3-B79C-4980-B4F3-629AB252B957}"/>
              </a:ext>
            </a:extLst>
          </p:cNvPr>
          <p:cNvSpPr txBox="1"/>
          <p:nvPr/>
        </p:nvSpPr>
        <p:spPr>
          <a:xfrm>
            <a:off x="1762698" y="6481157"/>
            <a:ext cx="2170323" cy="369332"/>
          </a:xfrm>
          <a:prstGeom prst="rect">
            <a:avLst/>
          </a:prstGeom>
          <a:noFill/>
        </p:spPr>
        <p:txBody>
          <a:bodyPr wrap="square" rtlCol="0">
            <a:spAutoFit/>
          </a:bodyPr>
          <a:lstStyle/>
          <a:p>
            <a:r>
              <a:rPr lang="en-DK" dirty="0"/>
              <a:t>Rock</a:t>
            </a:r>
          </a:p>
        </p:txBody>
      </p:sp>
      <p:pic>
        <p:nvPicPr>
          <p:cNvPr id="22" name="Picture 21">
            <a:extLst>
              <a:ext uri="{FF2B5EF4-FFF2-40B4-BE49-F238E27FC236}">
                <a16:creationId xmlns:a16="http://schemas.microsoft.com/office/drawing/2014/main" id="{985CB957-205C-44DE-BECC-E4B3627BB145}"/>
              </a:ext>
            </a:extLst>
          </p:cNvPr>
          <p:cNvPicPr>
            <a:picLocks noChangeAspect="1"/>
          </p:cNvPicPr>
          <p:nvPr/>
        </p:nvPicPr>
        <p:blipFill rotWithShape="1">
          <a:blip r:embed="rId7"/>
          <a:srcRect r="2926" b="2277"/>
          <a:stretch/>
        </p:blipFill>
        <p:spPr>
          <a:xfrm>
            <a:off x="4443755" y="4078221"/>
            <a:ext cx="3368482" cy="2402936"/>
          </a:xfrm>
          <a:prstGeom prst="rect">
            <a:avLst/>
          </a:prstGeom>
        </p:spPr>
      </p:pic>
      <p:sp>
        <p:nvSpPr>
          <p:cNvPr id="23" name="TextBox 22">
            <a:extLst>
              <a:ext uri="{FF2B5EF4-FFF2-40B4-BE49-F238E27FC236}">
                <a16:creationId xmlns:a16="http://schemas.microsoft.com/office/drawing/2014/main" id="{67E2ED45-2186-4EC2-9A8B-3244FF3EF55C}"/>
              </a:ext>
            </a:extLst>
          </p:cNvPr>
          <p:cNvSpPr txBox="1"/>
          <p:nvPr/>
        </p:nvSpPr>
        <p:spPr>
          <a:xfrm>
            <a:off x="5641914" y="6467821"/>
            <a:ext cx="2170323" cy="369332"/>
          </a:xfrm>
          <a:prstGeom prst="rect">
            <a:avLst/>
          </a:prstGeom>
          <a:noFill/>
        </p:spPr>
        <p:txBody>
          <a:bodyPr wrap="square" rtlCol="0">
            <a:spAutoFit/>
          </a:bodyPr>
          <a:lstStyle/>
          <a:p>
            <a:r>
              <a:rPr lang="en-DK" dirty="0"/>
              <a:t>Metal</a:t>
            </a:r>
          </a:p>
        </p:txBody>
      </p:sp>
    </p:spTree>
    <p:extLst>
      <p:ext uri="{BB962C8B-B14F-4D97-AF65-F5344CB8AC3E}">
        <p14:creationId xmlns:p14="http://schemas.microsoft.com/office/powerpoint/2010/main" val="35058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13</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5581835" cy="865186"/>
          </a:xfrm>
        </p:spPr>
        <p:txBody>
          <a:bodyPr/>
          <a:lstStyle/>
          <a:p>
            <a:r>
              <a:rPr lang="en-DK" dirty="0"/>
              <a:t>Conventional Neural Network</a:t>
            </a:r>
            <a:br>
              <a:rPr lang="en-US" dirty="0"/>
            </a:br>
            <a:br>
              <a:rPr lang="en-US" dirty="0"/>
            </a:b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482430" y="1303594"/>
            <a:ext cx="5217329" cy="5078313"/>
          </a:xfrm>
          <a:prstGeom prst="rect">
            <a:avLst/>
          </a:prstGeom>
          <a:noFill/>
        </p:spPr>
        <p:txBody>
          <a:bodyPr wrap="square" rtlCol="0">
            <a:spAutoFit/>
          </a:bodyPr>
          <a:lstStyle/>
          <a:p>
            <a:pPr marL="285750" indent="-285750">
              <a:buFontTx/>
              <a:buChar char="-"/>
            </a:pPr>
            <a:r>
              <a:rPr lang="en-DK" dirty="0"/>
              <a:t>Used </a:t>
            </a:r>
            <a:r>
              <a:rPr lang="en-DK" dirty="0" err="1"/>
              <a:t>Keras.Sequential</a:t>
            </a:r>
            <a:r>
              <a:rPr lang="en-DK" dirty="0"/>
              <a:t> to build CNN</a:t>
            </a:r>
            <a:endParaRPr lang="en-US" dirty="0"/>
          </a:p>
          <a:p>
            <a:pPr marL="742950" lvl="1" indent="-285750">
              <a:buFontTx/>
              <a:buChar char="-"/>
            </a:pPr>
            <a:r>
              <a:rPr lang="en-DK" dirty="0"/>
              <a:t>3 x Convolution layer, max pooling, batch normalization</a:t>
            </a:r>
          </a:p>
          <a:p>
            <a:pPr marL="742950" lvl="1" indent="-285750">
              <a:buFontTx/>
              <a:buChar char="-"/>
            </a:pPr>
            <a:r>
              <a:rPr lang="en-DK" dirty="0"/>
              <a:t>1 Dense layer with 64 neurons</a:t>
            </a:r>
          </a:p>
          <a:p>
            <a:pPr marL="742950" lvl="1" indent="-285750">
              <a:buFontTx/>
              <a:buChar char="-"/>
            </a:pPr>
            <a:r>
              <a:rPr lang="en-DK" dirty="0"/>
              <a:t>Dropout layer</a:t>
            </a:r>
          </a:p>
          <a:p>
            <a:pPr marL="742950" lvl="1" indent="-285750">
              <a:buFontTx/>
              <a:buChar char="-"/>
            </a:pPr>
            <a:r>
              <a:rPr lang="en-DK" dirty="0"/>
              <a:t>Dense layer with 10 neurons</a:t>
            </a:r>
          </a:p>
          <a:p>
            <a:pPr marL="742950" lvl="1" indent="-285750">
              <a:buFontTx/>
              <a:buChar char="-"/>
            </a:pPr>
            <a:endParaRPr lang="en-US" dirty="0"/>
          </a:p>
          <a:p>
            <a:pPr marL="285750" indent="-285750">
              <a:buFontTx/>
              <a:buChar char="-"/>
            </a:pPr>
            <a:r>
              <a:rPr lang="en-DK" dirty="0"/>
              <a:t>50 epochs used</a:t>
            </a:r>
            <a:endParaRPr lang="en-US" dirty="0"/>
          </a:p>
          <a:p>
            <a:pPr marL="285750" indent="-285750">
              <a:buFontTx/>
              <a:buChar char="-"/>
            </a:pPr>
            <a:endParaRPr lang="en-US" dirty="0"/>
          </a:p>
          <a:p>
            <a:pPr marL="285750" indent="-285750">
              <a:buFontTx/>
              <a:buChar char="-"/>
            </a:pPr>
            <a:r>
              <a:rPr lang="da-DK" dirty="0"/>
              <a:t>T</a:t>
            </a:r>
            <a:r>
              <a:rPr lang="en-DK" dirty="0" err="1"/>
              <a:t>akes</a:t>
            </a:r>
            <a:r>
              <a:rPr lang="en-DK" dirty="0"/>
              <a:t> ~1 hour to train</a:t>
            </a:r>
          </a:p>
          <a:p>
            <a:pPr marL="285750" indent="-285750">
              <a:buFontTx/>
              <a:buChar char="-"/>
            </a:pPr>
            <a:endParaRPr lang="en-DK" dirty="0"/>
          </a:p>
          <a:p>
            <a:pPr marL="285750" indent="-285750">
              <a:buFontTx/>
              <a:buChar char="-"/>
            </a:pPr>
            <a:r>
              <a:rPr lang="en-DK" dirty="0"/>
              <a:t>Optimized using </a:t>
            </a:r>
            <a:r>
              <a:rPr lang="en-DK" dirty="0" err="1"/>
              <a:t>Keras.Tuner</a:t>
            </a:r>
            <a:r>
              <a:rPr lang="en-DK" dirty="0"/>
              <a:t> “</a:t>
            </a:r>
            <a:r>
              <a:rPr lang="en-DK" dirty="0" err="1"/>
              <a:t>RandomSearch</a:t>
            </a:r>
            <a:r>
              <a:rPr lang="en-DK" dirty="0"/>
              <a:t>” </a:t>
            </a:r>
          </a:p>
          <a:p>
            <a:pPr marL="742950" lvl="1" indent="-285750">
              <a:buFontTx/>
              <a:buChar char="-"/>
            </a:pPr>
            <a:r>
              <a:rPr lang="en-DK" dirty="0"/>
              <a:t>number of convolution/dense layers</a:t>
            </a:r>
          </a:p>
          <a:p>
            <a:pPr marL="742950" lvl="1" indent="-285750">
              <a:buFontTx/>
              <a:buChar char="-"/>
            </a:pPr>
            <a:r>
              <a:rPr lang="en-DK" dirty="0"/>
              <a:t>number of filters in each layer</a:t>
            </a:r>
          </a:p>
          <a:p>
            <a:pPr marL="742950" lvl="1" indent="-285750">
              <a:buFontTx/>
              <a:buChar char="-"/>
            </a:pPr>
            <a:r>
              <a:rPr lang="en-DK" dirty="0"/>
              <a:t>Dropout layers</a:t>
            </a:r>
          </a:p>
          <a:p>
            <a:pPr marL="742950" lvl="1" indent="-285750">
              <a:buFontTx/>
              <a:buChar char="-"/>
            </a:pPr>
            <a:r>
              <a:rPr lang="en-DK" dirty="0"/>
              <a:t># of neurons in Dense layer</a:t>
            </a:r>
          </a:p>
          <a:p>
            <a:pPr marL="285750" indent="-285750">
              <a:buFontTx/>
              <a:buChar char="-"/>
            </a:pPr>
            <a:endParaRPr lang="en-DK" dirty="0"/>
          </a:p>
          <a:p>
            <a:pPr marL="285750" indent="-285750">
              <a:buFontTx/>
              <a:buChar char="-"/>
            </a:pPr>
            <a:endParaRPr lang="en-US" dirty="0"/>
          </a:p>
        </p:txBody>
      </p:sp>
      <p:pic>
        <p:nvPicPr>
          <p:cNvPr id="3" name="Picture 2">
            <a:extLst>
              <a:ext uri="{FF2B5EF4-FFF2-40B4-BE49-F238E27FC236}">
                <a16:creationId xmlns:a16="http://schemas.microsoft.com/office/drawing/2014/main" id="{3A0E4B43-5E89-43B0-BF21-D3C8E76F2E30}"/>
              </a:ext>
            </a:extLst>
          </p:cNvPr>
          <p:cNvPicPr>
            <a:picLocks noChangeAspect="1"/>
          </p:cNvPicPr>
          <p:nvPr/>
        </p:nvPicPr>
        <p:blipFill>
          <a:blip r:embed="rId3"/>
          <a:stretch>
            <a:fillRect/>
          </a:stretch>
        </p:blipFill>
        <p:spPr>
          <a:xfrm>
            <a:off x="6635635" y="944804"/>
            <a:ext cx="4528520" cy="4968392"/>
          </a:xfrm>
          <a:prstGeom prst="rect">
            <a:avLst/>
          </a:prstGeom>
        </p:spPr>
      </p:pic>
    </p:spTree>
    <p:extLst>
      <p:ext uri="{BB962C8B-B14F-4D97-AF65-F5344CB8AC3E}">
        <p14:creationId xmlns:p14="http://schemas.microsoft.com/office/powerpoint/2010/main" val="241866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14</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0129" cy="1470508"/>
          </a:xfrm>
        </p:spPr>
        <p:txBody>
          <a:bodyPr/>
          <a:lstStyle/>
          <a:p>
            <a:r>
              <a:rPr lang="en-DK" dirty="0"/>
              <a:t>Results</a:t>
            </a:r>
            <a:br>
              <a:rPr lang="en-US" dirty="0"/>
            </a:br>
            <a:br>
              <a:rPr lang="en-US" dirty="0"/>
            </a:b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968833" y="3546765"/>
            <a:ext cx="4273727" cy="3139321"/>
          </a:xfrm>
          <a:prstGeom prst="rect">
            <a:avLst/>
          </a:prstGeom>
          <a:noFill/>
        </p:spPr>
        <p:txBody>
          <a:bodyPr wrap="square" rtlCol="0">
            <a:spAutoFit/>
          </a:bodyPr>
          <a:lstStyle/>
          <a:p>
            <a:pPr marL="285750" indent="-285750">
              <a:buFontTx/>
              <a:buChar char="-"/>
            </a:pPr>
            <a:r>
              <a:rPr lang="da-DK" sz="1800" dirty="0"/>
              <a:t>Data split Train:Val:Test =</a:t>
            </a:r>
            <a:r>
              <a:rPr lang="en-DK" sz="1800" dirty="0"/>
              <a:t>6</a:t>
            </a:r>
            <a:r>
              <a:rPr lang="da-DK" sz="1800" dirty="0"/>
              <a:t>0:</a:t>
            </a:r>
            <a:r>
              <a:rPr lang="en-DK" sz="1800" dirty="0"/>
              <a:t>2</a:t>
            </a:r>
            <a:r>
              <a:rPr lang="da-DK" sz="1800" dirty="0"/>
              <a:t>0:20</a:t>
            </a:r>
            <a:endParaRPr lang="en-DK" dirty="0"/>
          </a:p>
          <a:p>
            <a:pPr marL="285750" indent="-285750">
              <a:buFontTx/>
              <a:buChar char="-"/>
            </a:pPr>
            <a:endParaRPr lang="en-DK" dirty="0"/>
          </a:p>
          <a:p>
            <a:pPr marL="285750" indent="-285750">
              <a:buFontTx/>
              <a:buChar char="-"/>
            </a:pPr>
            <a:r>
              <a:rPr lang="en-DK" dirty="0"/>
              <a:t>Scores 83.7% on Test data on all 10 genres</a:t>
            </a:r>
          </a:p>
          <a:p>
            <a:endParaRPr lang="en-DK" dirty="0"/>
          </a:p>
          <a:p>
            <a:pPr marL="285750" indent="-285750">
              <a:buFontTx/>
              <a:buChar char="-"/>
            </a:pPr>
            <a:r>
              <a:rPr lang="en-US" dirty="0"/>
              <a:t>Classical and metal are easiest to predict</a:t>
            </a:r>
          </a:p>
          <a:p>
            <a:pPr marL="285750" indent="-285750">
              <a:buFontTx/>
              <a:buChar char="-"/>
            </a:pPr>
            <a:endParaRPr lang="en-US" dirty="0"/>
          </a:p>
          <a:p>
            <a:pPr marL="285750" indent="-285750">
              <a:buFontTx/>
              <a:buChar char="-"/>
            </a:pPr>
            <a:r>
              <a:rPr lang="en-US" dirty="0"/>
              <a:t>Rock is hardest, </a:t>
            </a:r>
            <a:r>
              <a:rPr lang="en-DK" dirty="0"/>
              <a:t>mostly mis-</a:t>
            </a:r>
            <a:r>
              <a:rPr lang="en-DK" dirty="0" err="1"/>
              <a:t>labeled</a:t>
            </a:r>
            <a:r>
              <a:rPr lang="en-DK" dirty="0"/>
              <a:t> as country</a:t>
            </a:r>
            <a:endParaRPr lang="en-US" dirty="0"/>
          </a:p>
          <a:p>
            <a:pPr marL="285750" indent="-285750">
              <a:buFontTx/>
              <a:buChar char="-"/>
            </a:pPr>
            <a:endParaRPr lang="en-US" dirty="0"/>
          </a:p>
        </p:txBody>
      </p:sp>
      <p:sp>
        <p:nvSpPr>
          <p:cNvPr id="8" name="TextBox 7">
            <a:extLst>
              <a:ext uri="{FF2B5EF4-FFF2-40B4-BE49-F238E27FC236}">
                <a16:creationId xmlns:a16="http://schemas.microsoft.com/office/drawing/2014/main" id="{F3479F47-8A0C-4F11-A98A-DD31CD831889}"/>
              </a:ext>
            </a:extLst>
          </p:cNvPr>
          <p:cNvSpPr txBox="1"/>
          <p:nvPr/>
        </p:nvSpPr>
        <p:spPr>
          <a:xfrm>
            <a:off x="2740590" y="2836391"/>
            <a:ext cx="2812473" cy="338554"/>
          </a:xfrm>
          <a:prstGeom prst="rect">
            <a:avLst/>
          </a:prstGeom>
          <a:noFill/>
        </p:spPr>
        <p:txBody>
          <a:bodyPr wrap="square" rtlCol="0">
            <a:spAutoFit/>
          </a:bodyPr>
          <a:lstStyle/>
          <a:p>
            <a:r>
              <a:rPr lang="en-DK" sz="1600" dirty="0">
                <a:latin typeface="Arial" panose="020B0604020202020204" pitchFamily="34" charset="0"/>
                <a:cs typeface="Arial" panose="020B0604020202020204" pitchFamily="34" charset="0"/>
              </a:rPr>
              <a:t>Epochs</a:t>
            </a:r>
          </a:p>
        </p:txBody>
      </p:sp>
      <p:pic>
        <p:nvPicPr>
          <p:cNvPr id="13" name="Picture 12">
            <a:extLst>
              <a:ext uri="{FF2B5EF4-FFF2-40B4-BE49-F238E27FC236}">
                <a16:creationId xmlns:a16="http://schemas.microsoft.com/office/drawing/2014/main" id="{1B35E123-498E-4A8F-A781-9E013D42B244}"/>
              </a:ext>
            </a:extLst>
          </p:cNvPr>
          <p:cNvPicPr>
            <a:picLocks noChangeAspect="1"/>
          </p:cNvPicPr>
          <p:nvPr/>
        </p:nvPicPr>
        <p:blipFill>
          <a:blip r:embed="rId3"/>
          <a:stretch>
            <a:fillRect/>
          </a:stretch>
        </p:blipFill>
        <p:spPr>
          <a:xfrm>
            <a:off x="381113" y="1195302"/>
            <a:ext cx="4979211" cy="1639119"/>
          </a:xfrm>
          <a:prstGeom prst="rect">
            <a:avLst/>
          </a:prstGeom>
        </p:spPr>
      </p:pic>
      <p:pic>
        <p:nvPicPr>
          <p:cNvPr id="15" name="Picture 14">
            <a:extLst>
              <a:ext uri="{FF2B5EF4-FFF2-40B4-BE49-F238E27FC236}">
                <a16:creationId xmlns:a16="http://schemas.microsoft.com/office/drawing/2014/main" id="{FF24B77B-3CC0-48F0-B554-2F5AAF9C3ADE}"/>
              </a:ext>
            </a:extLst>
          </p:cNvPr>
          <p:cNvPicPr>
            <a:picLocks noChangeAspect="1"/>
          </p:cNvPicPr>
          <p:nvPr/>
        </p:nvPicPr>
        <p:blipFill>
          <a:blip r:embed="rId4"/>
          <a:stretch>
            <a:fillRect/>
          </a:stretch>
        </p:blipFill>
        <p:spPr>
          <a:xfrm>
            <a:off x="5826703" y="749451"/>
            <a:ext cx="5774747" cy="5867210"/>
          </a:xfrm>
          <a:prstGeom prst="rect">
            <a:avLst/>
          </a:prstGeom>
        </p:spPr>
      </p:pic>
    </p:spTree>
    <p:extLst>
      <p:ext uri="{BB962C8B-B14F-4D97-AF65-F5344CB8AC3E}">
        <p14:creationId xmlns:p14="http://schemas.microsoft.com/office/powerpoint/2010/main" val="279238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15</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5659" cy="865186"/>
          </a:xfrm>
        </p:spPr>
        <p:txBody>
          <a:bodyPr/>
          <a:lstStyle/>
          <a:p>
            <a:r>
              <a:rPr lang="en-DK" dirty="0"/>
              <a:t>Outlook</a:t>
            </a: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482430" y="1543518"/>
            <a:ext cx="8250089" cy="3693319"/>
          </a:xfrm>
          <a:prstGeom prst="rect">
            <a:avLst/>
          </a:prstGeom>
          <a:noFill/>
        </p:spPr>
        <p:txBody>
          <a:bodyPr wrap="square" rtlCol="0">
            <a:spAutoFit/>
          </a:bodyPr>
          <a:lstStyle/>
          <a:p>
            <a:pPr marL="285750" indent="-285750">
              <a:buFontTx/>
              <a:buChar char="-"/>
            </a:pPr>
            <a:r>
              <a:rPr lang="en-DK" sz="2400" dirty="0"/>
              <a:t>CNN is a good model for classifying music</a:t>
            </a:r>
          </a:p>
          <a:p>
            <a:pPr marL="285750" indent="-285750">
              <a:buFontTx/>
              <a:buChar char="-"/>
            </a:pPr>
            <a:endParaRPr lang="en-DK" sz="2400" dirty="0"/>
          </a:p>
          <a:p>
            <a:pPr marL="285750" indent="-285750">
              <a:buFontTx/>
              <a:buChar char="-"/>
            </a:pPr>
            <a:r>
              <a:rPr lang="en-DK" sz="2400" dirty="0"/>
              <a:t>I don’t think it will get much better, since humans can’t always classify genres perfectly</a:t>
            </a:r>
          </a:p>
          <a:p>
            <a:pPr marL="285750" indent="-285750">
              <a:buFontTx/>
              <a:buChar char="-"/>
            </a:pPr>
            <a:endParaRPr lang="en-DK" sz="2400" dirty="0"/>
          </a:p>
          <a:p>
            <a:pPr marL="285750" indent="-285750">
              <a:buFontTx/>
              <a:buChar char="-"/>
            </a:pPr>
            <a:r>
              <a:rPr lang="en-DK" sz="2400" dirty="0"/>
              <a:t>Would like to keep optimizing more hyperparameters in the CNN</a:t>
            </a:r>
            <a:endParaRPr lang="en-US" sz="2400" dirty="0"/>
          </a:p>
          <a:p>
            <a:pPr marL="285750" indent="-285750">
              <a:buFontTx/>
              <a:buChar char="-"/>
            </a:pPr>
            <a:endParaRPr lang="en-US" sz="2400" dirty="0"/>
          </a:p>
          <a:p>
            <a:pPr marL="285750" indent="-285750">
              <a:buFontTx/>
              <a:buChar char="-"/>
            </a:pPr>
            <a:r>
              <a:rPr lang="en-DK" sz="2400" dirty="0"/>
              <a:t>Try to extract instruments in all the tracks</a:t>
            </a:r>
            <a:endParaRPr lang="en-US" sz="2400" dirty="0"/>
          </a:p>
          <a:p>
            <a:pPr marL="285750" indent="-285750">
              <a:buFontTx/>
              <a:buChar char="-"/>
            </a:pPr>
            <a:endParaRPr lang="en-US" dirty="0"/>
          </a:p>
        </p:txBody>
      </p:sp>
    </p:spTree>
    <p:extLst>
      <p:ext uri="{BB962C8B-B14F-4D97-AF65-F5344CB8AC3E}">
        <p14:creationId xmlns:p14="http://schemas.microsoft.com/office/powerpoint/2010/main" val="197728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52AE-0D7A-491A-A64E-00DDDEA6860C}"/>
              </a:ext>
            </a:extLst>
          </p:cNvPr>
          <p:cNvSpPr>
            <a:spLocks noGrp="1"/>
          </p:cNvSpPr>
          <p:nvPr>
            <p:ph type="title"/>
          </p:nvPr>
        </p:nvSpPr>
        <p:spPr>
          <a:xfrm>
            <a:off x="5101045" y="3200619"/>
            <a:ext cx="11012488" cy="865186"/>
          </a:xfrm>
        </p:spPr>
        <p:txBody>
          <a:bodyPr/>
          <a:lstStyle/>
          <a:p>
            <a:r>
              <a:rPr lang="en-US" dirty="0"/>
              <a:t>Appendix</a:t>
            </a:r>
            <a:endParaRPr lang="LID4096" dirty="0"/>
          </a:p>
        </p:txBody>
      </p:sp>
      <p:sp>
        <p:nvSpPr>
          <p:cNvPr id="4" name="Date Placeholder 3">
            <a:extLst>
              <a:ext uri="{FF2B5EF4-FFF2-40B4-BE49-F238E27FC236}">
                <a16:creationId xmlns:a16="http://schemas.microsoft.com/office/drawing/2014/main" id="{7EEBCC37-96B2-4313-A3B8-3BB452917900}"/>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55A95A61-8989-4085-A80E-B84B7C56BA6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3D06136-20D4-458D-ACAA-FC0B119846E7}"/>
              </a:ext>
            </a:extLst>
          </p:cNvPr>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170264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a:t>Feature importance of initial approach</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17</a:t>
            </a:fld>
            <a:endParaRPr lang="en-GB" dirty="0"/>
          </a:p>
        </p:txBody>
      </p:sp>
      <p:pic>
        <p:nvPicPr>
          <p:cNvPr id="7" name="Content Placeholder 6">
            <a:extLst>
              <a:ext uri="{FF2B5EF4-FFF2-40B4-BE49-F238E27FC236}">
                <a16:creationId xmlns:a16="http://schemas.microsoft.com/office/drawing/2014/main" id="{951FA438-8919-4A32-842D-8D7810EB8B5F}"/>
              </a:ext>
            </a:extLst>
          </p:cNvPr>
          <p:cNvPicPr>
            <a:picLocks noGrp="1" noChangeAspect="1"/>
          </p:cNvPicPr>
          <p:nvPr>
            <p:ph idx="1"/>
          </p:nvPr>
        </p:nvPicPr>
        <p:blipFill>
          <a:blip r:embed="rId2"/>
          <a:stretch>
            <a:fillRect/>
          </a:stretch>
        </p:blipFill>
        <p:spPr>
          <a:xfrm>
            <a:off x="3733585" y="1268959"/>
            <a:ext cx="7226744" cy="4675188"/>
          </a:xfrm>
          <a:prstGeom prst="rect">
            <a:avLst/>
          </a:prstGeom>
        </p:spPr>
      </p:pic>
      <p:sp>
        <p:nvSpPr>
          <p:cNvPr id="8" name="TextBox 7">
            <a:extLst>
              <a:ext uri="{FF2B5EF4-FFF2-40B4-BE49-F238E27FC236}">
                <a16:creationId xmlns:a16="http://schemas.microsoft.com/office/drawing/2014/main" id="{DF2C213B-D737-4719-AD08-E689B76209DC}"/>
              </a:ext>
            </a:extLst>
          </p:cNvPr>
          <p:cNvSpPr txBox="1"/>
          <p:nvPr/>
        </p:nvSpPr>
        <p:spPr>
          <a:xfrm>
            <a:off x="588963" y="1606395"/>
            <a:ext cx="3251154" cy="1754326"/>
          </a:xfrm>
          <a:prstGeom prst="rect">
            <a:avLst/>
          </a:prstGeom>
          <a:noFill/>
        </p:spPr>
        <p:txBody>
          <a:bodyPr wrap="square" rtlCol="0">
            <a:spAutoFit/>
          </a:bodyPr>
          <a:lstStyle/>
          <a:p>
            <a:r>
              <a:rPr lang="en-US" dirty="0"/>
              <a:t>The variables all contribute to the classification. Surprisingly, one of the most important variables is the mean of the </a:t>
            </a:r>
            <a:r>
              <a:rPr lang="en-US" dirty="0" err="1"/>
              <a:t>fourier</a:t>
            </a:r>
            <a:r>
              <a:rPr lang="en-US" dirty="0"/>
              <a:t> transform, done by hand.</a:t>
            </a:r>
          </a:p>
        </p:txBody>
      </p:sp>
    </p:spTree>
    <p:extLst>
      <p:ext uri="{BB962C8B-B14F-4D97-AF65-F5344CB8AC3E}">
        <p14:creationId xmlns:p14="http://schemas.microsoft.com/office/powerpoint/2010/main" val="86338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a:t>Optimizing tree-based algorithm</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18</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1606395"/>
            <a:ext cx="9496071" cy="2308324"/>
          </a:xfrm>
          <a:prstGeom prst="rect">
            <a:avLst/>
          </a:prstGeom>
          <a:noFill/>
        </p:spPr>
        <p:txBody>
          <a:bodyPr wrap="square" rtlCol="0">
            <a:spAutoFit/>
          </a:bodyPr>
          <a:lstStyle/>
          <a:p>
            <a:r>
              <a:rPr lang="en-US" dirty="0"/>
              <a:t>We use </a:t>
            </a:r>
            <a:r>
              <a:rPr lang="en-US" dirty="0" err="1"/>
              <a:t>LightGBM</a:t>
            </a:r>
            <a:r>
              <a:rPr lang="en-US" dirty="0"/>
              <a:t> for the initial attempts at efficient classification.</a:t>
            </a:r>
          </a:p>
          <a:p>
            <a:r>
              <a:rPr lang="en-US" dirty="0"/>
              <a:t>The optimal parameters we found to be: </a:t>
            </a:r>
          </a:p>
          <a:p>
            <a:r>
              <a:rPr lang="en-US" dirty="0" err="1"/>
              <a:t>n_epochs</a:t>
            </a:r>
            <a:r>
              <a:rPr lang="en-US" dirty="0"/>
              <a:t> = 500</a:t>
            </a:r>
          </a:p>
          <a:p>
            <a:r>
              <a:rPr lang="en-US" dirty="0" err="1"/>
              <a:t>n_leafs</a:t>
            </a:r>
            <a:r>
              <a:rPr lang="en-US" dirty="0"/>
              <a:t> = 10</a:t>
            </a:r>
          </a:p>
          <a:p>
            <a:r>
              <a:rPr lang="en-US" dirty="0" err="1"/>
              <a:t>max_depth</a:t>
            </a:r>
            <a:r>
              <a:rPr lang="en-US" dirty="0"/>
              <a:t> = 10</a:t>
            </a:r>
          </a:p>
          <a:p>
            <a:endParaRPr lang="en-US" dirty="0"/>
          </a:p>
          <a:p>
            <a:r>
              <a:rPr lang="en-US" dirty="0"/>
              <a:t>This yields a </a:t>
            </a:r>
            <a:r>
              <a:rPr lang="en-US" dirty="0" err="1"/>
              <a:t>logloss</a:t>
            </a:r>
            <a:r>
              <a:rPr lang="en-US" dirty="0"/>
              <a:t> of 0.3 for the multi-classification algorithm, using </a:t>
            </a:r>
            <a:r>
              <a:rPr lang="en-US" dirty="0" err="1"/>
              <a:t>LightGBM</a:t>
            </a:r>
            <a:r>
              <a:rPr lang="en-US" dirty="0"/>
              <a:t> cross validation.</a:t>
            </a:r>
          </a:p>
        </p:txBody>
      </p:sp>
    </p:spTree>
    <p:extLst>
      <p:ext uri="{BB962C8B-B14F-4D97-AF65-F5344CB8AC3E}">
        <p14:creationId xmlns:p14="http://schemas.microsoft.com/office/powerpoint/2010/main" val="2318263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err="1"/>
              <a:t>kNearestneighbor</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3" y="1606395"/>
            <a:ext cx="4592638" cy="2585323"/>
          </a:xfrm>
          <a:prstGeom prst="rect">
            <a:avLst/>
          </a:prstGeom>
          <a:noFill/>
        </p:spPr>
        <p:txBody>
          <a:bodyPr wrap="square" rtlCol="0">
            <a:spAutoFit/>
          </a:bodyPr>
          <a:lstStyle/>
          <a:p>
            <a:r>
              <a:rPr lang="en-US" dirty="0"/>
              <a:t>The </a:t>
            </a:r>
            <a:r>
              <a:rPr lang="en-US" dirty="0" err="1"/>
              <a:t>kNearestneighbor</a:t>
            </a:r>
            <a:r>
              <a:rPr lang="en-US" dirty="0"/>
              <a:t> is very straight-forward and easy to use. This is the approach that many have used on the data set.</a:t>
            </a:r>
          </a:p>
          <a:p>
            <a:endParaRPr lang="en-US" dirty="0"/>
          </a:p>
          <a:p>
            <a:r>
              <a:rPr lang="en-US" dirty="0"/>
              <a:t>We use </a:t>
            </a:r>
            <a:r>
              <a:rPr lang="en-US" dirty="0" err="1"/>
              <a:t>n_neighbors</a:t>
            </a:r>
            <a:r>
              <a:rPr lang="en-US" dirty="0"/>
              <a:t> = 12, based on simple optimization.</a:t>
            </a:r>
          </a:p>
          <a:p>
            <a:endParaRPr lang="en-US" dirty="0"/>
          </a:p>
          <a:p>
            <a:endParaRPr lang="en-US" dirty="0"/>
          </a:p>
        </p:txBody>
      </p:sp>
      <p:pic>
        <p:nvPicPr>
          <p:cNvPr id="7" name="Picture 6">
            <a:extLst>
              <a:ext uri="{FF2B5EF4-FFF2-40B4-BE49-F238E27FC236}">
                <a16:creationId xmlns:a16="http://schemas.microsoft.com/office/drawing/2014/main" id="{E2E299E5-B504-4DF0-93B3-FF56F5AC08DE}"/>
              </a:ext>
            </a:extLst>
          </p:cNvPr>
          <p:cNvPicPr>
            <a:picLocks noChangeAspect="1"/>
          </p:cNvPicPr>
          <p:nvPr/>
        </p:nvPicPr>
        <p:blipFill>
          <a:blip r:embed="rId2"/>
          <a:stretch>
            <a:fillRect/>
          </a:stretch>
        </p:blipFill>
        <p:spPr>
          <a:xfrm>
            <a:off x="5428035" y="1676400"/>
            <a:ext cx="5982535" cy="3953427"/>
          </a:xfrm>
          <a:prstGeom prst="rect">
            <a:avLst/>
          </a:prstGeom>
        </p:spPr>
      </p:pic>
    </p:spTree>
    <p:extLst>
      <p:ext uri="{BB962C8B-B14F-4D97-AF65-F5344CB8AC3E}">
        <p14:creationId xmlns:p14="http://schemas.microsoft.com/office/powerpoint/2010/main" val="308109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18D3B-EA0F-4F31-9D3D-9DAFEAC09B54}"/>
              </a:ext>
            </a:extLst>
          </p:cNvPr>
          <p:cNvSpPr>
            <a:spLocks noGrp="1"/>
          </p:cNvSpPr>
          <p:nvPr>
            <p:ph type="title"/>
          </p:nvPr>
        </p:nvSpPr>
        <p:spPr/>
        <p:txBody>
          <a:bodyPr/>
          <a:lstStyle/>
          <a:p>
            <a:r>
              <a:rPr lang="en-US" dirty="0"/>
              <a:t>Finding features</a:t>
            </a:r>
            <a:endParaRPr lang="LID4096" dirty="0"/>
          </a:p>
        </p:txBody>
      </p:sp>
      <p:sp>
        <p:nvSpPr>
          <p:cNvPr id="4" name="Date Placeholder 3">
            <a:extLst>
              <a:ext uri="{FF2B5EF4-FFF2-40B4-BE49-F238E27FC236}">
                <a16:creationId xmlns:a16="http://schemas.microsoft.com/office/drawing/2014/main" id="{56062FE6-72DD-4308-9EA6-A088A15A43BA}"/>
              </a:ext>
            </a:extLst>
          </p:cNvPr>
          <p:cNvSpPr>
            <a:spLocks noGrp="1"/>
          </p:cNvSpPr>
          <p:nvPr>
            <p:ph type="dt" sz="half" idx="10"/>
          </p:nvPr>
        </p:nvSpPr>
        <p:spPr/>
        <p:txBody>
          <a:bodyPr/>
          <a:lstStyle/>
          <a:p>
            <a:fld id="{CE345596-3767-4488-8F7E-684DAA49151C}" type="datetime1">
              <a:rPr lang="en-GB" smtClean="0"/>
              <a:t>15/06/2021</a:t>
            </a:fld>
            <a:endParaRPr lang="en-GB" dirty="0"/>
          </a:p>
        </p:txBody>
      </p:sp>
      <p:sp>
        <p:nvSpPr>
          <p:cNvPr id="5" name="Slide Number Placeholder 4">
            <a:extLst>
              <a:ext uri="{FF2B5EF4-FFF2-40B4-BE49-F238E27FC236}">
                <a16:creationId xmlns:a16="http://schemas.microsoft.com/office/drawing/2014/main" id="{0F2311D4-A524-407E-9379-80DCC87EBBBF}"/>
              </a:ext>
            </a:extLst>
          </p:cNvPr>
          <p:cNvSpPr>
            <a:spLocks noGrp="1"/>
          </p:cNvSpPr>
          <p:nvPr>
            <p:ph type="sldNum" sz="quarter" idx="12"/>
          </p:nvPr>
        </p:nvSpPr>
        <p:spPr/>
        <p:txBody>
          <a:bodyPr/>
          <a:lstStyle/>
          <a:p>
            <a:fld id="{091A926C-488A-4E3E-9C21-57CAA120E114}" type="slidenum">
              <a:rPr lang="en-GB" smtClean="0"/>
              <a:t>2</a:t>
            </a:fld>
            <a:endParaRPr lang="en-GB" dirty="0"/>
          </a:p>
        </p:txBody>
      </p:sp>
      <p:sp>
        <p:nvSpPr>
          <p:cNvPr id="7" name="TextBox 6">
            <a:extLst>
              <a:ext uri="{FF2B5EF4-FFF2-40B4-BE49-F238E27FC236}">
                <a16:creationId xmlns:a16="http://schemas.microsoft.com/office/drawing/2014/main" id="{56107FE1-D73E-4488-BCCB-5BC51877E30A}"/>
              </a:ext>
            </a:extLst>
          </p:cNvPr>
          <p:cNvSpPr txBox="1"/>
          <p:nvPr/>
        </p:nvSpPr>
        <p:spPr>
          <a:xfrm>
            <a:off x="588964" y="2743831"/>
            <a:ext cx="7708585" cy="2585323"/>
          </a:xfrm>
          <a:prstGeom prst="rect">
            <a:avLst/>
          </a:prstGeom>
          <a:noFill/>
        </p:spPr>
        <p:txBody>
          <a:bodyPr wrap="square">
            <a:spAutoFit/>
          </a:bodyPr>
          <a:lstStyle/>
          <a:p>
            <a:r>
              <a:rPr lang="LID4096" dirty="0"/>
              <a:t>train_features =</a:t>
            </a:r>
            <a:endParaRPr lang="en-US" dirty="0"/>
          </a:p>
          <a:p>
            <a:endParaRPr lang="en-US" dirty="0"/>
          </a:p>
          <a:p>
            <a:r>
              <a:rPr lang="en-US" dirty="0" err="1">
                <a:solidFill>
                  <a:srgbClr val="FF0000"/>
                </a:solidFill>
              </a:rPr>
              <a:t>Librosa</a:t>
            </a:r>
            <a:r>
              <a:rPr lang="en-US" dirty="0">
                <a:solidFill>
                  <a:srgbClr val="FF0000"/>
                </a:solidFill>
              </a:rPr>
              <a:t>: </a:t>
            </a:r>
            <a:r>
              <a:rPr lang="LID4096" dirty="0"/>
              <a:t>zerocrossing,</a:t>
            </a:r>
            <a:r>
              <a:rPr lang="en-US" dirty="0"/>
              <a:t> </a:t>
            </a:r>
            <a:r>
              <a:rPr lang="LID4096" dirty="0"/>
              <a:t>spectralrollof</a:t>
            </a:r>
            <a:r>
              <a:rPr lang="en-US" dirty="0"/>
              <a:t>f, </a:t>
            </a:r>
            <a:r>
              <a:rPr lang="LID4096" dirty="0"/>
              <a:t>chromagramstd</a:t>
            </a:r>
            <a:r>
              <a:rPr lang="en-US" dirty="0"/>
              <a:t>, </a:t>
            </a:r>
          </a:p>
          <a:p>
            <a:r>
              <a:rPr lang="LID4096" dirty="0"/>
              <a:t>chromagrammean</a:t>
            </a:r>
            <a:r>
              <a:rPr lang="en-US" dirty="0"/>
              <a:t>, </a:t>
            </a:r>
            <a:r>
              <a:rPr lang="LID4096" dirty="0"/>
              <a:t>chroma_cens</a:t>
            </a:r>
            <a:endParaRPr lang="en-US" dirty="0"/>
          </a:p>
          <a:p>
            <a:endParaRPr lang="en-US" dirty="0"/>
          </a:p>
          <a:p>
            <a:r>
              <a:rPr lang="en-US" dirty="0">
                <a:solidFill>
                  <a:srgbClr val="FF0000"/>
                </a:solidFill>
              </a:rPr>
              <a:t>Timbre: </a:t>
            </a:r>
            <a:r>
              <a:rPr lang="LID4096" dirty="0"/>
              <a:t>hardness,</a:t>
            </a:r>
            <a:r>
              <a:rPr lang="en-US" dirty="0"/>
              <a:t> </a:t>
            </a:r>
            <a:r>
              <a:rPr lang="LID4096" dirty="0"/>
              <a:t>depth,</a:t>
            </a:r>
            <a:r>
              <a:rPr lang="en-US" dirty="0"/>
              <a:t> </a:t>
            </a:r>
            <a:r>
              <a:rPr lang="LID4096" dirty="0"/>
              <a:t>brightness,</a:t>
            </a:r>
            <a:r>
              <a:rPr lang="en-US" dirty="0"/>
              <a:t> </a:t>
            </a:r>
            <a:r>
              <a:rPr lang="LID4096" dirty="0"/>
              <a:t>roughness,</a:t>
            </a:r>
            <a:r>
              <a:rPr lang="en-US" dirty="0"/>
              <a:t> </a:t>
            </a:r>
            <a:r>
              <a:rPr lang="LID4096" dirty="0"/>
              <a:t>warmth,</a:t>
            </a:r>
          </a:p>
          <a:p>
            <a:r>
              <a:rPr lang="LID4096" dirty="0"/>
              <a:t>                  sharpness,</a:t>
            </a:r>
            <a:r>
              <a:rPr lang="en-US" dirty="0"/>
              <a:t> </a:t>
            </a:r>
            <a:r>
              <a:rPr lang="LID4096" dirty="0"/>
              <a:t>boominess</a:t>
            </a:r>
          </a:p>
          <a:p>
            <a:endParaRPr lang="en-US" dirty="0"/>
          </a:p>
          <a:p>
            <a:r>
              <a:rPr lang="en-US" dirty="0">
                <a:solidFill>
                  <a:srgbClr val="FF0000"/>
                </a:solidFill>
              </a:rPr>
              <a:t>Additional: </a:t>
            </a:r>
            <a:r>
              <a:rPr lang="LID4096" dirty="0"/>
              <a:t>fourier_std</a:t>
            </a:r>
            <a:r>
              <a:rPr lang="en-US" dirty="0"/>
              <a:t>, </a:t>
            </a:r>
            <a:r>
              <a:rPr lang="LID4096" dirty="0"/>
              <a:t>fourier_mean</a:t>
            </a:r>
          </a:p>
        </p:txBody>
      </p:sp>
      <p:sp>
        <p:nvSpPr>
          <p:cNvPr id="8" name="TextBox 7">
            <a:extLst>
              <a:ext uri="{FF2B5EF4-FFF2-40B4-BE49-F238E27FC236}">
                <a16:creationId xmlns:a16="http://schemas.microsoft.com/office/drawing/2014/main" id="{D28A994A-53CA-462F-9B9A-A8CDBE1F553C}"/>
              </a:ext>
            </a:extLst>
          </p:cNvPr>
          <p:cNvSpPr txBox="1"/>
          <p:nvPr/>
        </p:nvSpPr>
        <p:spPr>
          <a:xfrm>
            <a:off x="497149" y="1227699"/>
            <a:ext cx="10012677" cy="1200329"/>
          </a:xfrm>
          <a:prstGeom prst="rect">
            <a:avLst/>
          </a:prstGeom>
          <a:noFill/>
        </p:spPr>
        <p:txBody>
          <a:bodyPr wrap="none" rtlCol="0">
            <a:spAutoFit/>
          </a:bodyPr>
          <a:lstStyle/>
          <a:p>
            <a:r>
              <a:rPr lang="en-US" dirty="0"/>
              <a:t>We use the GTZAN dataset [1]</a:t>
            </a:r>
          </a:p>
          <a:p>
            <a:pPr marL="285750" indent="-285750">
              <a:buFontTx/>
              <a:buChar char="-"/>
            </a:pPr>
            <a:r>
              <a:rPr lang="en-US" dirty="0"/>
              <a:t>1000 songs in 10 genres:  pop, jazz, blues, classical, </a:t>
            </a:r>
            <a:r>
              <a:rPr lang="en-US" dirty="0" err="1"/>
              <a:t>hiphop</a:t>
            </a:r>
            <a:r>
              <a:rPr lang="en-US" dirty="0"/>
              <a:t>, metal, rock, reggae, disco, country</a:t>
            </a:r>
          </a:p>
          <a:p>
            <a:pPr marL="285750" indent="-285750">
              <a:buFontTx/>
              <a:buChar char="-"/>
            </a:pPr>
            <a:r>
              <a:rPr lang="en-US" dirty="0"/>
              <a:t>Decided it was fun to find our own features and use a bunch of different approaches</a:t>
            </a:r>
          </a:p>
          <a:p>
            <a:pPr marL="285750" indent="-285750">
              <a:buFontTx/>
              <a:buChar char="-"/>
            </a:pPr>
            <a:r>
              <a:rPr lang="en-US" dirty="0"/>
              <a:t>Use Timbre and </a:t>
            </a:r>
            <a:r>
              <a:rPr lang="en-US" dirty="0" err="1"/>
              <a:t>Librosa</a:t>
            </a:r>
            <a:r>
              <a:rPr lang="en-US" dirty="0"/>
              <a:t> python packages</a:t>
            </a:r>
          </a:p>
        </p:txBody>
      </p:sp>
      <p:pic>
        <p:nvPicPr>
          <p:cNvPr id="12" name="Picture 11">
            <a:extLst>
              <a:ext uri="{FF2B5EF4-FFF2-40B4-BE49-F238E27FC236}">
                <a16:creationId xmlns:a16="http://schemas.microsoft.com/office/drawing/2014/main" id="{7FCCB169-AC20-4F6E-B083-E26BD688A3F2}"/>
              </a:ext>
            </a:extLst>
          </p:cNvPr>
          <p:cNvPicPr>
            <a:picLocks noChangeAspect="1"/>
          </p:cNvPicPr>
          <p:nvPr/>
        </p:nvPicPr>
        <p:blipFill>
          <a:blip r:embed="rId2"/>
          <a:stretch>
            <a:fillRect/>
          </a:stretch>
        </p:blipFill>
        <p:spPr>
          <a:xfrm>
            <a:off x="6616610" y="2348612"/>
            <a:ext cx="5238039" cy="1975100"/>
          </a:xfrm>
          <a:prstGeom prst="rect">
            <a:avLst/>
          </a:prstGeom>
        </p:spPr>
      </p:pic>
      <p:sp>
        <p:nvSpPr>
          <p:cNvPr id="13" name="Footer Placeholder 12">
            <a:extLst>
              <a:ext uri="{FF2B5EF4-FFF2-40B4-BE49-F238E27FC236}">
                <a16:creationId xmlns:a16="http://schemas.microsoft.com/office/drawing/2014/main" id="{92BD541E-2624-4EDC-88B0-8CE2EFBF114C}"/>
              </a:ext>
            </a:extLst>
          </p:cNvPr>
          <p:cNvSpPr>
            <a:spLocks noGrp="1"/>
          </p:cNvSpPr>
          <p:nvPr>
            <p:ph type="ftr" sz="quarter" idx="11"/>
          </p:nvPr>
        </p:nvSpPr>
        <p:spPr>
          <a:xfrm>
            <a:off x="588964" y="6237288"/>
            <a:ext cx="6981162" cy="176797"/>
          </a:xfrm>
        </p:spPr>
        <p:txBody>
          <a:bodyPr/>
          <a:lstStyle/>
          <a:p>
            <a:r>
              <a:rPr lang="en-GB" sz="1400" dirty="0"/>
              <a:t>[1] https://www.kaggle.com/andradaolteanu/gtzan-dataset-music-genre-classification</a:t>
            </a:r>
          </a:p>
        </p:txBody>
      </p:sp>
    </p:spTree>
    <p:extLst>
      <p:ext uri="{BB962C8B-B14F-4D97-AF65-F5344CB8AC3E}">
        <p14:creationId xmlns:p14="http://schemas.microsoft.com/office/powerpoint/2010/main" val="3675071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902027-6200-431B-A3A3-C32321BBDA25}"/>
              </a:ext>
            </a:extLst>
          </p:cNvPr>
          <p:cNvSpPr>
            <a:spLocks noGrp="1"/>
          </p:cNvSpPr>
          <p:nvPr>
            <p:ph type="title"/>
          </p:nvPr>
        </p:nvSpPr>
        <p:spPr/>
        <p:txBody>
          <a:bodyPr/>
          <a:lstStyle/>
          <a:p>
            <a:r>
              <a:rPr lang="da-DK" dirty="0" err="1"/>
              <a:t>Extracted</a:t>
            </a:r>
            <a:r>
              <a:rPr lang="da-DK" dirty="0"/>
              <a:t> features</a:t>
            </a:r>
            <a:endParaRPr lang="en-150" dirty="0"/>
          </a:p>
        </p:txBody>
      </p:sp>
      <p:sp>
        <p:nvSpPr>
          <p:cNvPr id="3" name="Pladsholder til indhold 2">
            <a:extLst>
              <a:ext uri="{FF2B5EF4-FFF2-40B4-BE49-F238E27FC236}">
                <a16:creationId xmlns:a16="http://schemas.microsoft.com/office/drawing/2014/main" id="{A9300F2E-ED82-4BB1-911C-578E7EBC899E}"/>
              </a:ext>
            </a:extLst>
          </p:cNvPr>
          <p:cNvSpPr>
            <a:spLocks noGrp="1"/>
          </p:cNvSpPr>
          <p:nvPr>
            <p:ph sz="half" idx="1"/>
          </p:nvPr>
        </p:nvSpPr>
        <p:spPr>
          <a:xfrm>
            <a:off x="7089428" y="1122466"/>
            <a:ext cx="3739196" cy="4675187"/>
          </a:xfrm>
        </p:spPr>
        <p:txBody>
          <a:bodyPr/>
          <a:lstStyle/>
          <a:p>
            <a:pPr marL="0" indent="0">
              <a:buNone/>
            </a:pPr>
            <a:r>
              <a:rPr lang="da-DK" sz="1800" dirty="0" err="1"/>
              <a:t>Early</a:t>
            </a:r>
            <a:r>
              <a:rPr lang="da-DK" sz="1800" dirty="0"/>
              <a:t>/</a:t>
            </a:r>
            <a:r>
              <a:rPr lang="da-DK" sz="1800" dirty="0" err="1"/>
              <a:t>Late</a:t>
            </a:r>
            <a:r>
              <a:rPr lang="da-DK" sz="1800" dirty="0"/>
              <a:t> at beat 4 for disco4 </a:t>
            </a:r>
          </a:p>
          <a:p>
            <a:pPr marL="0" indent="0">
              <a:buNone/>
            </a:pPr>
            <a:endParaRPr lang="da-DK" sz="1800" dirty="0"/>
          </a:p>
          <a:p>
            <a:pPr marL="0" indent="0">
              <a:buNone/>
            </a:pPr>
            <a:endParaRPr lang="da-DK" sz="1800" dirty="0"/>
          </a:p>
          <a:p>
            <a:pPr marL="0" indent="0">
              <a:buNone/>
            </a:pPr>
            <a:endParaRPr lang="da-DK" sz="1800" dirty="0"/>
          </a:p>
          <a:p>
            <a:pPr marL="0" indent="0">
              <a:buNone/>
            </a:pPr>
            <a:endParaRPr lang="da-DK" sz="1800" dirty="0"/>
          </a:p>
          <a:p>
            <a:pPr marL="0" indent="0">
              <a:buNone/>
            </a:pPr>
            <a:endParaRPr lang="da-DK" sz="1800" dirty="0"/>
          </a:p>
          <a:p>
            <a:pPr marL="0" indent="0">
              <a:buNone/>
            </a:pPr>
            <a:r>
              <a:rPr lang="da-DK" sz="1800" dirty="0" err="1"/>
              <a:t>Early</a:t>
            </a:r>
            <a:r>
              <a:rPr lang="da-DK" sz="1800" dirty="0"/>
              <a:t>/</a:t>
            </a:r>
            <a:r>
              <a:rPr lang="da-DK" sz="1800" dirty="0" err="1"/>
              <a:t>Late</a:t>
            </a:r>
            <a:r>
              <a:rPr lang="da-DK" sz="1800" dirty="0"/>
              <a:t> at beat 2 for blues12</a:t>
            </a:r>
            <a:endParaRPr lang="en-150" sz="1800" dirty="0"/>
          </a:p>
        </p:txBody>
      </p:sp>
      <p:sp>
        <p:nvSpPr>
          <p:cNvPr id="5" name="Pladsholder til sidefod 4">
            <a:extLst>
              <a:ext uri="{FF2B5EF4-FFF2-40B4-BE49-F238E27FC236}">
                <a16:creationId xmlns:a16="http://schemas.microsoft.com/office/drawing/2014/main" id="{AF7F6435-B22F-47D3-862C-BDBB27DA4B8C}"/>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CE8D9D30-0A79-4F10-BE10-92FDD8F1D652}"/>
              </a:ext>
            </a:extLst>
          </p:cNvPr>
          <p:cNvSpPr>
            <a:spLocks noGrp="1"/>
          </p:cNvSpPr>
          <p:nvPr>
            <p:ph type="sldNum" sz="quarter" idx="12"/>
          </p:nvPr>
        </p:nvSpPr>
        <p:spPr/>
        <p:txBody>
          <a:bodyPr/>
          <a:lstStyle/>
          <a:p>
            <a:fld id="{091A926C-488A-4E3E-9C21-57CAA120E114}" type="slidenum">
              <a:rPr lang="en-GB" smtClean="0"/>
              <a:t>20</a:t>
            </a:fld>
            <a:endParaRPr lang="en-GB" dirty="0"/>
          </a:p>
        </p:txBody>
      </p:sp>
      <p:pic>
        <p:nvPicPr>
          <p:cNvPr id="8" name="Billede 7">
            <a:extLst>
              <a:ext uri="{FF2B5EF4-FFF2-40B4-BE49-F238E27FC236}">
                <a16:creationId xmlns:a16="http://schemas.microsoft.com/office/drawing/2014/main" id="{F675E950-6560-4F3A-A416-ABF8599C0BBF}"/>
              </a:ext>
            </a:extLst>
          </p:cNvPr>
          <p:cNvPicPr>
            <a:picLocks noChangeAspect="1"/>
          </p:cNvPicPr>
          <p:nvPr/>
        </p:nvPicPr>
        <p:blipFill>
          <a:blip r:embed="rId6"/>
          <a:stretch>
            <a:fillRect/>
          </a:stretch>
        </p:blipFill>
        <p:spPr>
          <a:xfrm>
            <a:off x="6938608" y="1302431"/>
            <a:ext cx="3657607" cy="2286005"/>
          </a:xfrm>
          <a:prstGeom prst="rect">
            <a:avLst/>
          </a:prstGeom>
        </p:spPr>
      </p:pic>
      <p:pic>
        <p:nvPicPr>
          <p:cNvPr id="12" name="disco4_5s">
            <a:hlinkClick r:id="" action="ppaction://media"/>
            <a:extLst>
              <a:ext uri="{FF2B5EF4-FFF2-40B4-BE49-F238E27FC236}">
                <a16:creationId xmlns:a16="http://schemas.microsoft.com/office/drawing/2014/main" id="{165EB5CC-5EE0-46D2-8F79-7892A7AEDA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7218" y="1630468"/>
            <a:ext cx="609600" cy="609600"/>
          </a:xfrm>
          <a:prstGeom prst="rect">
            <a:avLst/>
          </a:prstGeom>
        </p:spPr>
      </p:pic>
      <p:pic>
        <p:nvPicPr>
          <p:cNvPr id="15" name="Billede 14">
            <a:extLst>
              <a:ext uri="{FF2B5EF4-FFF2-40B4-BE49-F238E27FC236}">
                <a16:creationId xmlns:a16="http://schemas.microsoft.com/office/drawing/2014/main" id="{CE0611F4-4748-4FC7-BF6F-630BF075FBC2}"/>
              </a:ext>
            </a:extLst>
          </p:cNvPr>
          <p:cNvPicPr>
            <a:picLocks noChangeAspect="1"/>
          </p:cNvPicPr>
          <p:nvPr/>
        </p:nvPicPr>
        <p:blipFill>
          <a:blip r:embed="rId8"/>
          <a:stretch>
            <a:fillRect/>
          </a:stretch>
        </p:blipFill>
        <p:spPr>
          <a:xfrm>
            <a:off x="6938608" y="3768401"/>
            <a:ext cx="3657607" cy="2286005"/>
          </a:xfrm>
          <a:prstGeom prst="rect">
            <a:avLst/>
          </a:prstGeom>
        </p:spPr>
      </p:pic>
      <p:pic>
        <p:nvPicPr>
          <p:cNvPr id="16" name="blues12_5secsnip">
            <a:hlinkClick r:id="" action="ppaction://media"/>
            <a:extLst>
              <a:ext uri="{FF2B5EF4-FFF2-40B4-BE49-F238E27FC236}">
                <a16:creationId xmlns:a16="http://schemas.microsoft.com/office/drawing/2014/main" id="{3EAC36CA-FB57-408A-B066-4F0BF39712E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707218" y="4097448"/>
            <a:ext cx="609600" cy="609600"/>
          </a:xfrm>
          <a:prstGeom prst="rect">
            <a:avLst/>
          </a:prstGeom>
        </p:spPr>
      </p:pic>
      <p:pic>
        <p:nvPicPr>
          <p:cNvPr id="7" name="Billede 6">
            <a:extLst>
              <a:ext uri="{FF2B5EF4-FFF2-40B4-BE49-F238E27FC236}">
                <a16:creationId xmlns:a16="http://schemas.microsoft.com/office/drawing/2014/main" id="{B2F92ABD-B300-4FDA-A105-80AB132299A4}"/>
              </a:ext>
            </a:extLst>
          </p:cNvPr>
          <p:cNvPicPr>
            <a:picLocks noChangeAspect="1"/>
          </p:cNvPicPr>
          <p:nvPr/>
        </p:nvPicPr>
        <p:blipFill>
          <a:blip r:embed="rId9"/>
          <a:stretch>
            <a:fillRect/>
          </a:stretch>
        </p:blipFill>
        <p:spPr>
          <a:xfrm>
            <a:off x="588964" y="1464510"/>
            <a:ext cx="5381900" cy="1681844"/>
          </a:xfrm>
          <a:prstGeom prst="rect">
            <a:avLst/>
          </a:prstGeom>
        </p:spPr>
      </p:pic>
      <p:pic>
        <p:nvPicPr>
          <p:cNvPr id="29" name="Billede 28">
            <a:extLst>
              <a:ext uri="{FF2B5EF4-FFF2-40B4-BE49-F238E27FC236}">
                <a16:creationId xmlns:a16="http://schemas.microsoft.com/office/drawing/2014/main" id="{0D13E27B-7F2E-4216-A681-87CD6C38998B}"/>
              </a:ext>
            </a:extLst>
          </p:cNvPr>
          <p:cNvPicPr>
            <a:picLocks noChangeAspect="1"/>
          </p:cNvPicPr>
          <p:nvPr/>
        </p:nvPicPr>
        <p:blipFill>
          <a:blip r:embed="rId10"/>
          <a:stretch>
            <a:fillRect/>
          </a:stretch>
        </p:blipFill>
        <p:spPr>
          <a:xfrm>
            <a:off x="1474266" y="3429000"/>
            <a:ext cx="3657607" cy="2286005"/>
          </a:xfrm>
          <a:prstGeom prst="rect">
            <a:avLst/>
          </a:prstGeom>
        </p:spPr>
      </p:pic>
    </p:spTree>
    <p:extLst>
      <p:ext uri="{BB962C8B-B14F-4D97-AF65-F5344CB8AC3E}">
        <p14:creationId xmlns:p14="http://schemas.microsoft.com/office/powerpoint/2010/main" val="46374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2"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7277A-39AD-424A-9A20-068734F00DA4}"/>
              </a:ext>
            </a:extLst>
          </p:cNvPr>
          <p:cNvSpPr>
            <a:spLocks noGrp="1"/>
          </p:cNvSpPr>
          <p:nvPr>
            <p:ph type="title"/>
          </p:nvPr>
        </p:nvSpPr>
        <p:spPr/>
        <p:txBody>
          <a:bodyPr/>
          <a:lstStyle/>
          <a:p>
            <a:r>
              <a:rPr lang="da-DK" dirty="0"/>
              <a:t>LGBM model </a:t>
            </a:r>
            <a:r>
              <a:rPr lang="da-DK" dirty="0" err="1"/>
              <a:t>details</a:t>
            </a:r>
            <a:endParaRPr lang="en-150" dirty="0"/>
          </a:p>
        </p:txBody>
      </p:sp>
      <p:pic>
        <p:nvPicPr>
          <p:cNvPr id="9" name="Pladsholder til indhold 8">
            <a:extLst>
              <a:ext uri="{FF2B5EF4-FFF2-40B4-BE49-F238E27FC236}">
                <a16:creationId xmlns:a16="http://schemas.microsoft.com/office/drawing/2014/main" id="{B27A59F7-179E-4D8B-902E-F1ABAFD53C89}"/>
              </a:ext>
            </a:extLst>
          </p:cNvPr>
          <p:cNvPicPr>
            <a:picLocks noGrp="1" noChangeAspect="1"/>
          </p:cNvPicPr>
          <p:nvPr>
            <p:ph sz="half" idx="1"/>
          </p:nvPr>
        </p:nvPicPr>
        <p:blipFill>
          <a:blip r:embed="rId2"/>
          <a:stretch>
            <a:fillRect/>
          </a:stretch>
        </p:blipFill>
        <p:spPr>
          <a:xfrm>
            <a:off x="389568" y="1456376"/>
            <a:ext cx="8031906" cy="911460"/>
          </a:xfrm>
        </p:spPr>
      </p:pic>
      <p:sp>
        <p:nvSpPr>
          <p:cNvPr id="5" name="Pladsholder til dato 4">
            <a:extLst>
              <a:ext uri="{FF2B5EF4-FFF2-40B4-BE49-F238E27FC236}">
                <a16:creationId xmlns:a16="http://schemas.microsoft.com/office/drawing/2014/main" id="{77AF2B4A-9B70-46C9-ACDA-861F3EED4534}"/>
              </a:ext>
            </a:extLst>
          </p:cNvPr>
          <p:cNvSpPr>
            <a:spLocks noGrp="1"/>
          </p:cNvSpPr>
          <p:nvPr>
            <p:ph type="dt" sz="half" idx="10"/>
          </p:nvPr>
        </p:nvSpPr>
        <p:spPr/>
        <p:txBody>
          <a:bodyPr/>
          <a:lstStyle/>
          <a:p>
            <a:fld id="{1E3FB65E-4E87-441C-BF35-D81200C8F0B3}" type="datetime1">
              <a:rPr lang="en-GB" smtClean="0"/>
              <a:t>15/06/2021</a:t>
            </a:fld>
            <a:endParaRPr lang="en-GB" dirty="0"/>
          </a:p>
        </p:txBody>
      </p:sp>
      <p:sp>
        <p:nvSpPr>
          <p:cNvPr id="6" name="Pladsholder til sidefod 5">
            <a:extLst>
              <a:ext uri="{FF2B5EF4-FFF2-40B4-BE49-F238E27FC236}">
                <a16:creationId xmlns:a16="http://schemas.microsoft.com/office/drawing/2014/main" id="{56DCEE6C-54FD-4FA2-AE51-AC2104BC6638}"/>
              </a:ext>
            </a:extLst>
          </p:cNvPr>
          <p:cNvSpPr>
            <a:spLocks noGrp="1"/>
          </p:cNvSpPr>
          <p:nvPr>
            <p:ph type="ftr" sz="quarter" idx="11"/>
          </p:nvPr>
        </p:nvSpPr>
        <p:spPr/>
        <p:txBody>
          <a:bodyPr/>
          <a:lstStyle/>
          <a:p>
            <a:endParaRPr lang="en-GB" dirty="0"/>
          </a:p>
        </p:txBody>
      </p:sp>
      <p:sp>
        <p:nvSpPr>
          <p:cNvPr id="7" name="Pladsholder til slidenummer 6">
            <a:extLst>
              <a:ext uri="{FF2B5EF4-FFF2-40B4-BE49-F238E27FC236}">
                <a16:creationId xmlns:a16="http://schemas.microsoft.com/office/drawing/2014/main" id="{DD2F4E34-2E49-42E7-A124-AFF78D4A224D}"/>
              </a:ext>
            </a:extLst>
          </p:cNvPr>
          <p:cNvSpPr>
            <a:spLocks noGrp="1"/>
          </p:cNvSpPr>
          <p:nvPr>
            <p:ph type="sldNum" sz="quarter" idx="12"/>
          </p:nvPr>
        </p:nvSpPr>
        <p:spPr/>
        <p:txBody>
          <a:bodyPr/>
          <a:lstStyle/>
          <a:p>
            <a:fld id="{091A926C-488A-4E3E-9C21-57CAA120E114}" type="slidenum">
              <a:rPr lang="en-GB" smtClean="0"/>
              <a:t>21</a:t>
            </a:fld>
            <a:endParaRPr lang="en-GB" dirty="0"/>
          </a:p>
        </p:txBody>
      </p:sp>
      <p:sp>
        <p:nvSpPr>
          <p:cNvPr id="10" name="Pladsholder til indhold 2">
            <a:extLst>
              <a:ext uri="{FF2B5EF4-FFF2-40B4-BE49-F238E27FC236}">
                <a16:creationId xmlns:a16="http://schemas.microsoft.com/office/drawing/2014/main" id="{C41A565D-19D2-4472-9F1C-B5096138324D}"/>
              </a:ext>
            </a:extLst>
          </p:cNvPr>
          <p:cNvSpPr txBox="1">
            <a:spLocks/>
          </p:cNvSpPr>
          <p:nvPr/>
        </p:nvSpPr>
        <p:spPr>
          <a:xfrm>
            <a:off x="608796" y="2815086"/>
            <a:ext cx="7924529" cy="2588523"/>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None/>
            </a:pPr>
            <a:r>
              <a:rPr lang="en-US" sz="1800" dirty="0"/>
              <a:t>Loss in grid search                             Validation loss best hyper params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11" name="Billede 10">
            <a:extLst>
              <a:ext uri="{FF2B5EF4-FFF2-40B4-BE49-F238E27FC236}">
                <a16:creationId xmlns:a16="http://schemas.microsoft.com/office/drawing/2014/main" id="{E782C1BF-5824-456A-A378-4A8686659DB9}"/>
              </a:ext>
            </a:extLst>
          </p:cNvPr>
          <p:cNvPicPr>
            <a:picLocks noChangeAspect="1"/>
          </p:cNvPicPr>
          <p:nvPr/>
        </p:nvPicPr>
        <p:blipFill>
          <a:blip r:embed="rId3"/>
          <a:stretch>
            <a:fillRect/>
          </a:stretch>
        </p:blipFill>
        <p:spPr>
          <a:xfrm>
            <a:off x="355972" y="3055144"/>
            <a:ext cx="3657607" cy="2286005"/>
          </a:xfrm>
          <a:prstGeom prst="rect">
            <a:avLst/>
          </a:prstGeom>
        </p:spPr>
      </p:pic>
      <p:pic>
        <p:nvPicPr>
          <p:cNvPr id="12" name="Billede 11">
            <a:extLst>
              <a:ext uri="{FF2B5EF4-FFF2-40B4-BE49-F238E27FC236}">
                <a16:creationId xmlns:a16="http://schemas.microsoft.com/office/drawing/2014/main" id="{74693FA0-BCBF-47AE-A223-F8D55FEE775C}"/>
              </a:ext>
            </a:extLst>
          </p:cNvPr>
          <p:cNvPicPr>
            <a:picLocks noChangeAspect="1"/>
          </p:cNvPicPr>
          <p:nvPr/>
        </p:nvPicPr>
        <p:blipFill>
          <a:blip r:embed="rId4"/>
          <a:stretch>
            <a:fillRect/>
          </a:stretch>
        </p:blipFill>
        <p:spPr>
          <a:xfrm>
            <a:off x="4266403" y="3055144"/>
            <a:ext cx="3657607" cy="2286005"/>
          </a:xfrm>
          <a:prstGeom prst="rect">
            <a:avLst/>
          </a:prstGeom>
        </p:spPr>
      </p:pic>
      <p:cxnSp>
        <p:nvCxnSpPr>
          <p:cNvPr id="14" name="Forbindelse: buet 13">
            <a:extLst>
              <a:ext uri="{FF2B5EF4-FFF2-40B4-BE49-F238E27FC236}">
                <a16:creationId xmlns:a16="http://schemas.microsoft.com/office/drawing/2014/main" id="{84EBB1FC-D6AE-41E9-A2D2-4654441299C5}"/>
              </a:ext>
            </a:extLst>
          </p:cNvPr>
          <p:cNvCxnSpPr>
            <a:cxnSpLocks/>
          </p:cNvCxnSpPr>
          <p:nvPr/>
        </p:nvCxnSpPr>
        <p:spPr>
          <a:xfrm flipV="1">
            <a:off x="1792890" y="2938921"/>
            <a:ext cx="2690949" cy="1264715"/>
          </a:xfrm>
          <a:prstGeom prst="curvedConnector3">
            <a:avLst>
              <a:gd name="adj1" fmla="val 27994"/>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7" name="Pladsholder til indhold 8">
            <a:extLst>
              <a:ext uri="{FF2B5EF4-FFF2-40B4-BE49-F238E27FC236}">
                <a16:creationId xmlns:a16="http://schemas.microsoft.com/office/drawing/2014/main" id="{2B5ABCE8-4CAC-4715-8732-52C0E7772D1B}"/>
              </a:ext>
            </a:extLst>
          </p:cNvPr>
          <p:cNvPicPr>
            <a:picLocks noGrp="1" noChangeAspect="1"/>
          </p:cNvPicPr>
          <p:nvPr>
            <p:ph sz="half" idx="2"/>
          </p:nvPr>
        </p:nvPicPr>
        <p:blipFill>
          <a:blip r:embed="rId5"/>
          <a:stretch>
            <a:fillRect/>
          </a:stretch>
        </p:blipFill>
        <p:spPr>
          <a:xfrm>
            <a:off x="8674298" y="1789120"/>
            <a:ext cx="3096566" cy="4040180"/>
          </a:xfrm>
        </p:spPr>
      </p:pic>
    </p:spTree>
    <p:extLst>
      <p:ext uri="{BB962C8B-B14F-4D97-AF65-F5344CB8AC3E}">
        <p14:creationId xmlns:p14="http://schemas.microsoft.com/office/powerpoint/2010/main" val="372666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FAAA1-F516-42B2-AE05-42B5BB254963}"/>
              </a:ext>
            </a:extLst>
          </p:cNvPr>
          <p:cNvSpPr>
            <a:spLocks noGrp="1"/>
          </p:cNvSpPr>
          <p:nvPr>
            <p:ph type="title"/>
          </p:nvPr>
        </p:nvSpPr>
        <p:spPr/>
        <p:txBody>
          <a:bodyPr/>
          <a:lstStyle/>
          <a:p>
            <a:r>
              <a:rPr lang="da-DK" dirty="0"/>
              <a:t>Top12 </a:t>
            </a:r>
            <a:br>
              <a:rPr lang="da-DK" dirty="0"/>
            </a:br>
            <a:r>
              <a:rPr lang="da-DK" dirty="0" err="1"/>
              <a:t>Pairplot</a:t>
            </a:r>
            <a:endParaRPr lang="en-150" dirty="0"/>
          </a:p>
        </p:txBody>
      </p:sp>
      <p:pic>
        <p:nvPicPr>
          <p:cNvPr id="8" name="Pladsholder til indhold 7" descr="Et billede, der indeholder krydsord, shoji&#10;&#10;Automatisk genereret beskrivelse">
            <a:extLst>
              <a:ext uri="{FF2B5EF4-FFF2-40B4-BE49-F238E27FC236}">
                <a16:creationId xmlns:a16="http://schemas.microsoft.com/office/drawing/2014/main" id="{9DBF874D-8D3E-4059-85AA-A98AD4423803}"/>
              </a:ext>
            </a:extLst>
          </p:cNvPr>
          <p:cNvPicPr>
            <a:picLocks noGrp="1" noChangeAspect="1"/>
          </p:cNvPicPr>
          <p:nvPr>
            <p:ph sz="half" idx="1"/>
          </p:nvPr>
        </p:nvPicPr>
        <p:blipFill rotWithShape="1">
          <a:blip r:embed="rId2"/>
          <a:srcRect r="7325" b="8611"/>
          <a:stretch/>
        </p:blipFill>
        <p:spPr>
          <a:xfrm>
            <a:off x="4980783" y="416228"/>
            <a:ext cx="6668292" cy="6410999"/>
          </a:xfrm>
        </p:spPr>
      </p:pic>
      <p:sp>
        <p:nvSpPr>
          <p:cNvPr id="5" name="Pladsholder til sidefod 4">
            <a:extLst>
              <a:ext uri="{FF2B5EF4-FFF2-40B4-BE49-F238E27FC236}">
                <a16:creationId xmlns:a16="http://schemas.microsoft.com/office/drawing/2014/main" id="{880B178A-7DDC-49AD-9C7F-EDEBA1322E25}"/>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CFFF7A5C-B9E2-42B4-83D3-14C4D4BF0DE9}"/>
              </a:ext>
            </a:extLst>
          </p:cNvPr>
          <p:cNvSpPr>
            <a:spLocks noGrp="1"/>
          </p:cNvSpPr>
          <p:nvPr>
            <p:ph type="sldNum" sz="quarter" idx="12"/>
          </p:nvPr>
        </p:nvSpPr>
        <p:spPr/>
        <p:txBody>
          <a:bodyPr/>
          <a:lstStyle/>
          <a:p>
            <a:fld id="{091A926C-488A-4E3E-9C21-57CAA120E114}" type="slidenum">
              <a:rPr lang="en-GB" smtClean="0"/>
              <a:t>22</a:t>
            </a:fld>
            <a:endParaRPr lang="en-GB" dirty="0"/>
          </a:p>
        </p:txBody>
      </p:sp>
      <p:pic>
        <p:nvPicPr>
          <p:cNvPr id="10" name="Billede 9">
            <a:extLst>
              <a:ext uri="{FF2B5EF4-FFF2-40B4-BE49-F238E27FC236}">
                <a16:creationId xmlns:a16="http://schemas.microsoft.com/office/drawing/2014/main" id="{49FA13C8-C9BC-4B0A-AC98-B23BD41EA11F}"/>
              </a:ext>
            </a:extLst>
          </p:cNvPr>
          <p:cNvPicPr>
            <a:picLocks noChangeAspect="1"/>
          </p:cNvPicPr>
          <p:nvPr/>
        </p:nvPicPr>
        <p:blipFill>
          <a:blip r:embed="rId3"/>
          <a:stretch>
            <a:fillRect/>
          </a:stretch>
        </p:blipFill>
        <p:spPr>
          <a:xfrm>
            <a:off x="542925" y="4405302"/>
            <a:ext cx="1028700" cy="1943100"/>
          </a:xfrm>
          <a:prstGeom prst="rect">
            <a:avLst/>
          </a:prstGeom>
        </p:spPr>
      </p:pic>
      <p:sp>
        <p:nvSpPr>
          <p:cNvPr id="12" name="Tekstfelt 11">
            <a:extLst>
              <a:ext uri="{FF2B5EF4-FFF2-40B4-BE49-F238E27FC236}">
                <a16:creationId xmlns:a16="http://schemas.microsoft.com/office/drawing/2014/main" id="{841BB16B-FB3B-402F-A6C5-D88BF27ABEF7}"/>
              </a:ext>
            </a:extLst>
          </p:cNvPr>
          <p:cNvSpPr txBox="1"/>
          <p:nvPr/>
        </p:nvSpPr>
        <p:spPr>
          <a:xfrm>
            <a:off x="2647950" y="622303"/>
            <a:ext cx="2181225" cy="6109365"/>
          </a:xfrm>
          <a:prstGeom prst="rect">
            <a:avLst/>
          </a:prstGeom>
          <a:noFill/>
        </p:spPr>
        <p:txBody>
          <a:bodyPr wrap="square" rtlCol="0">
            <a:spAutoFit/>
          </a:bodyPr>
          <a:lstStyle/>
          <a:p>
            <a:pPr algn="r"/>
            <a:r>
              <a:rPr lang="da-DK" sz="1700" dirty="0" err="1"/>
              <a:t>Fourier_mean</a:t>
            </a:r>
            <a:endParaRPr lang="da-DK" sz="1700" dirty="0"/>
          </a:p>
          <a:p>
            <a:pPr algn="r"/>
            <a:endParaRPr lang="da-DK" sz="1700" dirty="0"/>
          </a:p>
          <a:p>
            <a:pPr algn="r"/>
            <a:r>
              <a:rPr lang="da-DK" sz="1700" dirty="0"/>
              <a:t>Overlap0</a:t>
            </a:r>
          </a:p>
          <a:p>
            <a:pPr algn="r"/>
            <a:endParaRPr lang="da-DK" sz="1700" dirty="0"/>
          </a:p>
          <a:p>
            <a:pPr algn="r"/>
            <a:r>
              <a:rPr lang="da-DK" sz="1700" dirty="0" err="1"/>
              <a:t>Roughness</a:t>
            </a:r>
            <a:endParaRPr lang="da-DK" sz="1700" dirty="0"/>
          </a:p>
          <a:p>
            <a:pPr algn="r"/>
            <a:endParaRPr lang="da-DK" sz="1700" dirty="0"/>
          </a:p>
          <a:p>
            <a:pPr algn="r"/>
            <a:r>
              <a:rPr lang="da-DK" sz="1700" dirty="0" err="1"/>
              <a:t>Spectralrolloff</a:t>
            </a:r>
            <a:endParaRPr lang="da-DK" sz="1700" dirty="0"/>
          </a:p>
          <a:p>
            <a:pPr algn="r"/>
            <a:endParaRPr lang="da-DK" sz="1700" dirty="0"/>
          </a:p>
          <a:p>
            <a:pPr algn="r"/>
            <a:r>
              <a:rPr lang="da-DK" sz="1700" dirty="0" err="1"/>
              <a:t>Chroma_cens</a:t>
            </a:r>
            <a:endParaRPr lang="da-DK" sz="1700" dirty="0"/>
          </a:p>
          <a:p>
            <a:pPr algn="r"/>
            <a:endParaRPr lang="da-DK" sz="1700" dirty="0"/>
          </a:p>
          <a:p>
            <a:pPr algn="r"/>
            <a:r>
              <a:rPr lang="da-DK" sz="1700" dirty="0" err="1"/>
              <a:t>Chromagrammean</a:t>
            </a:r>
            <a:endParaRPr lang="da-DK" sz="1700" dirty="0"/>
          </a:p>
          <a:p>
            <a:pPr algn="r"/>
            <a:endParaRPr lang="da-DK" sz="1700" dirty="0"/>
          </a:p>
          <a:p>
            <a:pPr algn="r"/>
            <a:r>
              <a:rPr lang="da-DK" sz="1700" dirty="0" err="1"/>
              <a:t>Fourier_std</a:t>
            </a:r>
            <a:endParaRPr lang="da-DK" sz="1700" dirty="0"/>
          </a:p>
          <a:p>
            <a:pPr algn="r"/>
            <a:endParaRPr lang="da-DK" sz="1700" dirty="0"/>
          </a:p>
          <a:p>
            <a:pPr algn="r"/>
            <a:r>
              <a:rPr lang="da-DK" sz="1700" dirty="0"/>
              <a:t>Overlap5</a:t>
            </a:r>
          </a:p>
          <a:p>
            <a:pPr algn="r"/>
            <a:endParaRPr lang="da-DK" sz="1700" dirty="0"/>
          </a:p>
          <a:p>
            <a:pPr algn="r"/>
            <a:r>
              <a:rPr lang="da-DK" sz="1700" dirty="0" err="1"/>
              <a:t>Hardness</a:t>
            </a:r>
            <a:br>
              <a:rPr lang="da-DK" sz="1700" dirty="0"/>
            </a:br>
            <a:endParaRPr lang="da-DK" sz="1700" dirty="0"/>
          </a:p>
          <a:p>
            <a:pPr algn="r"/>
            <a:r>
              <a:rPr lang="da-DK" sz="1700" dirty="0" err="1"/>
              <a:t>boominess</a:t>
            </a:r>
            <a:endParaRPr lang="da-DK" sz="1700" dirty="0"/>
          </a:p>
          <a:p>
            <a:pPr algn="r"/>
            <a:endParaRPr lang="da-DK" sz="1700" dirty="0"/>
          </a:p>
          <a:p>
            <a:pPr algn="r"/>
            <a:r>
              <a:rPr lang="da-DK" sz="1700" dirty="0"/>
              <a:t>Overlap6</a:t>
            </a:r>
          </a:p>
          <a:p>
            <a:pPr algn="r"/>
            <a:endParaRPr lang="da-DK" sz="1700" dirty="0"/>
          </a:p>
          <a:p>
            <a:pPr algn="r"/>
            <a:r>
              <a:rPr lang="da-DK" sz="1700" dirty="0" err="1"/>
              <a:t>onBeatharmonic</a:t>
            </a:r>
            <a:endParaRPr lang="en-150" sz="1700" dirty="0"/>
          </a:p>
        </p:txBody>
      </p:sp>
    </p:spTree>
    <p:extLst>
      <p:ext uri="{BB962C8B-B14F-4D97-AF65-F5344CB8AC3E}">
        <p14:creationId xmlns:p14="http://schemas.microsoft.com/office/powerpoint/2010/main" val="338072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err="1"/>
              <a:t>Preprocessing</a:t>
            </a:r>
            <a:r>
              <a:rPr lang="en-DK" dirty="0"/>
              <a:t> - NN </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1606395"/>
            <a:ext cx="9496071" cy="1477328"/>
          </a:xfrm>
          <a:prstGeom prst="rect">
            <a:avLst/>
          </a:prstGeom>
          <a:noFill/>
        </p:spPr>
        <p:txBody>
          <a:bodyPr wrap="square" rtlCol="0">
            <a:spAutoFit/>
          </a:bodyPr>
          <a:lstStyle/>
          <a:p>
            <a:r>
              <a:rPr lang="en-DK" dirty="0"/>
              <a:t>-Started with 100 samples per genre, then divided each by 5 to h</a:t>
            </a:r>
            <a:r>
              <a:rPr lang="da-DK" dirty="0"/>
              <a:t>av</a:t>
            </a:r>
            <a:r>
              <a:rPr lang="en-DK" dirty="0"/>
              <a:t>e more data</a:t>
            </a:r>
          </a:p>
          <a:p>
            <a:r>
              <a:rPr lang="en-DK" dirty="0"/>
              <a:t>-Extracted </a:t>
            </a:r>
            <a:r>
              <a:rPr lang="en-DK" dirty="0" err="1"/>
              <a:t>MFCC’s</a:t>
            </a:r>
            <a:r>
              <a:rPr lang="en-DK" dirty="0"/>
              <a:t> using the </a:t>
            </a:r>
            <a:r>
              <a:rPr lang="en-DK" dirty="0" err="1"/>
              <a:t>Librosa</a:t>
            </a:r>
            <a:r>
              <a:rPr lang="en-DK" dirty="0"/>
              <a:t> package</a:t>
            </a:r>
          </a:p>
          <a:p>
            <a:r>
              <a:rPr lang="en-DK" dirty="0"/>
              <a:t>-Param</a:t>
            </a:r>
            <a:r>
              <a:rPr lang="da-DK" dirty="0"/>
              <a:t>e</a:t>
            </a:r>
            <a:r>
              <a:rPr lang="en-DK" dirty="0" err="1"/>
              <a:t>ters</a:t>
            </a:r>
            <a:r>
              <a:rPr lang="en-DK" dirty="0"/>
              <a:t>:  </a:t>
            </a:r>
            <a:r>
              <a:rPr lang="en-US" dirty="0" err="1"/>
              <a:t>n_fft</a:t>
            </a:r>
            <a:r>
              <a:rPr lang="en-US" dirty="0"/>
              <a:t>=2048</a:t>
            </a:r>
            <a:r>
              <a:rPr lang="en-DK" dirty="0"/>
              <a:t> (window for </a:t>
            </a:r>
            <a:r>
              <a:rPr lang="en-DK" dirty="0" err="1"/>
              <a:t>fft</a:t>
            </a:r>
            <a:r>
              <a:rPr lang="en-DK" dirty="0"/>
              <a:t> in num. of samples)</a:t>
            </a:r>
            <a:r>
              <a:rPr lang="en-US" dirty="0"/>
              <a:t>, </a:t>
            </a:r>
            <a:r>
              <a:rPr lang="en-US" dirty="0" err="1"/>
              <a:t>hop_length</a:t>
            </a:r>
            <a:r>
              <a:rPr lang="en-US" dirty="0"/>
              <a:t>=512</a:t>
            </a:r>
            <a:r>
              <a:rPr lang="en-DK" dirty="0"/>
              <a:t> (in num. </a:t>
            </a:r>
            <a:r>
              <a:rPr lang="da-DK" dirty="0"/>
              <a:t>O</a:t>
            </a:r>
            <a:r>
              <a:rPr lang="en-DK" dirty="0"/>
              <a:t>f samples)</a:t>
            </a:r>
          </a:p>
          <a:p>
            <a:endParaRPr lang="en-US" dirty="0"/>
          </a:p>
        </p:txBody>
      </p:sp>
      <p:pic>
        <p:nvPicPr>
          <p:cNvPr id="7" name="Picture 6">
            <a:extLst>
              <a:ext uri="{FF2B5EF4-FFF2-40B4-BE49-F238E27FC236}">
                <a16:creationId xmlns:a16="http://schemas.microsoft.com/office/drawing/2014/main" id="{B2904707-36D9-4403-B1C6-2FCCEAE74D32}"/>
              </a:ext>
            </a:extLst>
          </p:cNvPr>
          <p:cNvPicPr>
            <a:picLocks noChangeAspect="1"/>
          </p:cNvPicPr>
          <p:nvPr/>
        </p:nvPicPr>
        <p:blipFill>
          <a:blip r:embed="rId2"/>
          <a:stretch>
            <a:fillRect/>
          </a:stretch>
        </p:blipFill>
        <p:spPr>
          <a:xfrm>
            <a:off x="588962" y="2832024"/>
            <a:ext cx="7220958" cy="809738"/>
          </a:xfrm>
          <a:prstGeom prst="rect">
            <a:avLst/>
          </a:prstGeom>
        </p:spPr>
      </p:pic>
      <p:sp>
        <p:nvSpPr>
          <p:cNvPr id="9" name="TextBox 8">
            <a:extLst>
              <a:ext uri="{FF2B5EF4-FFF2-40B4-BE49-F238E27FC236}">
                <a16:creationId xmlns:a16="http://schemas.microsoft.com/office/drawing/2014/main" id="{5FCF8811-D2AE-4EBD-AB22-3682541F95E3}"/>
              </a:ext>
            </a:extLst>
          </p:cNvPr>
          <p:cNvSpPr txBox="1"/>
          <p:nvPr/>
        </p:nvSpPr>
        <p:spPr>
          <a:xfrm>
            <a:off x="717414" y="3980492"/>
            <a:ext cx="9496071" cy="369332"/>
          </a:xfrm>
          <a:prstGeom prst="rect">
            <a:avLst/>
          </a:prstGeom>
          <a:noFill/>
        </p:spPr>
        <p:txBody>
          <a:bodyPr wrap="square" rtlCol="0">
            <a:spAutoFit/>
          </a:bodyPr>
          <a:lstStyle/>
          <a:p>
            <a:r>
              <a:rPr lang="en-DK" dirty="0"/>
              <a:t>-Saved all </a:t>
            </a:r>
            <a:r>
              <a:rPr lang="en-DK" dirty="0" err="1"/>
              <a:t>MFCC’s</a:t>
            </a:r>
            <a:r>
              <a:rPr lang="en-DK" dirty="0"/>
              <a:t>, labels, and mapping to a .json file</a:t>
            </a:r>
          </a:p>
        </p:txBody>
      </p:sp>
      <p:pic>
        <p:nvPicPr>
          <p:cNvPr id="11" name="Picture 10">
            <a:extLst>
              <a:ext uri="{FF2B5EF4-FFF2-40B4-BE49-F238E27FC236}">
                <a16:creationId xmlns:a16="http://schemas.microsoft.com/office/drawing/2014/main" id="{324027F4-0927-4302-ABB1-D9BAAD51F4D4}"/>
              </a:ext>
            </a:extLst>
          </p:cNvPr>
          <p:cNvPicPr>
            <a:picLocks noChangeAspect="1"/>
          </p:cNvPicPr>
          <p:nvPr/>
        </p:nvPicPr>
        <p:blipFill>
          <a:blip r:embed="rId3"/>
          <a:stretch>
            <a:fillRect/>
          </a:stretch>
        </p:blipFill>
        <p:spPr>
          <a:xfrm>
            <a:off x="717414" y="4656163"/>
            <a:ext cx="4020111" cy="695422"/>
          </a:xfrm>
          <a:prstGeom prst="rect">
            <a:avLst/>
          </a:prstGeom>
        </p:spPr>
      </p:pic>
    </p:spTree>
    <p:extLst>
      <p:ext uri="{BB962C8B-B14F-4D97-AF65-F5344CB8AC3E}">
        <p14:creationId xmlns:p14="http://schemas.microsoft.com/office/powerpoint/2010/main" val="409558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a:t>Tuning Neural Network</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2096707"/>
            <a:ext cx="9496071" cy="1477328"/>
          </a:xfrm>
          <a:prstGeom prst="rect">
            <a:avLst/>
          </a:prstGeom>
          <a:noFill/>
        </p:spPr>
        <p:txBody>
          <a:bodyPr wrap="square" rtlCol="0">
            <a:spAutoFit/>
          </a:bodyPr>
          <a:lstStyle/>
          <a:p>
            <a:r>
              <a:rPr lang="en-DK" dirty="0"/>
              <a:t>-Varied number of filters from 32 to 256 in steps of 32 for 2 Convolutional layers</a:t>
            </a:r>
          </a:p>
          <a:p>
            <a:endParaRPr lang="en-DK" dirty="0"/>
          </a:p>
          <a:p>
            <a:endParaRPr lang="en-DK" dirty="0"/>
          </a:p>
          <a:p>
            <a:endParaRPr lang="en-DK" dirty="0"/>
          </a:p>
          <a:p>
            <a:endParaRPr lang="en-US" dirty="0"/>
          </a:p>
        </p:txBody>
      </p:sp>
      <p:sp>
        <p:nvSpPr>
          <p:cNvPr id="9" name="TextBox 8">
            <a:extLst>
              <a:ext uri="{FF2B5EF4-FFF2-40B4-BE49-F238E27FC236}">
                <a16:creationId xmlns:a16="http://schemas.microsoft.com/office/drawing/2014/main" id="{5FCF8811-D2AE-4EBD-AB22-3682541F95E3}"/>
              </a:ext>
            </a:extLst>
          </p:cNvPr>
          <p:cNvSpPr txBox="1"/>
          <p:nvPr/>
        </p:nvSpPr>
        <p:spPr>
          <a:xfrm>
            <a:off x="471395" y="4614311"/>
            <a:ext cx="9496071" cy="369332"/>
          </a:xfrm>
          <a:prstGeom prst="rect">
            <a:avLst/>
          </a:prstGeom>
          <a:noFill/>
        </p:spPr>
        <p:txBody>
          <a:bodyPr wrap="square" rtlCol="0">
            <a:spAutoFit/>
          </a:bodyPr>
          <a:lstStyle/>
          <a:p>
            <a:r>
              <a:rPr lang="en-DK" dirty="0"/>
              <a:t>- </a:t>
            </a:r>
            <a:r>
              <a:rPr lang="da-DK" dirty="0"/>
              <a:t>T</a:t>
            </a:r>
            <a:r>
              <a:rPr lang="en-DK" dirty="0" err="1"/>
              <a:t>ried</a:t>
            </a:r>
            <a:r>
              <a:rPr lang="en-DK" dirty="0"/>
              <a:t> with 1-3 </a:t>
            </a:r>
            <a:r>
              <a:rPr lang="en-DK" dirty="0" err="1"/>
              <a:t>Convoultional</a:t>
            </a:r>
            <a:r>
              <a:rPr lang="en-DK" dirty="0"/>
              <a:t> layers, also with 2-3 Dense layers</a:t>
            </a:r>
          </a:p>
        </p:txBody>
      </p:sp>
      <p:pic>
        <p:nvPicPr>
          <p:cNvPr id="10" name="Picture 9">
            <a:extLst>
              <a:ext uri="{FF2B5EF4-FFF2-40B4-BE49-F238E27FC236}">
                <a16:creationId xmlns:a16="http://schemas.microsoft.com/office/drawing/2014/main" id="{74FCA962-34D3-4C80-961A-E87BE7A25B76}"/>
              </a:ext>
            </a:extLst>
          </p:cNvPr>
          <p:cNvPicPr>
            <a:picLocks noChangeAspect="1"/>
          </p:cNvPicPr>
          <p:nvPr/>
        </p:nvPicPr>
        <p:blipFill>
          <a:blip r:embed="rId2"/>
          <a:stretch>
            <a:fillRect/>
          </a:stretch>
        </p:blipFill>
        <p:spPr>
          <a:xfrm>
            <a:off x="588962" y="1111026"/>
            <a:ext cx="5820587" cy="495369"/>
          </a:xfrm>
          <a:prstGeom prst="rect">
            <a:avLst/>
          </a:prstGeom>
        </p:spPr>
      </p:pic>
      <p:pic>
        <p:nvPicPr>
          <p:cNvPr id="13" name="Picture 12">
            <a:extLst>
              <a:ext uri="{FF2B5EF4-FFF2-40B4-BE49-F238E27FC236}">
                <a16:creationId xmlns:a16="http://schemas.microsoft.com/office/drawing/2014/main" id="{8068689C-0A35-4FBB-9593-640408E085F4}"/>
              </a:ext>
            </a:extLst>
          </p:cNvPr>
          <p:cNvPicPr>
            <a:picLocks noChangeAspect="1"/>
          </p:cNvPicPr>
          <p:nvPr/>
        </p:nvPicPr>
        <p:blipFill>
          <a:blip r:embed="rId3"/>
          <a:stretch>
            <a:fillRect/>
          </a:stretch>
        </p:blipFill>
        <p:spPr>
          <a:xfrm>
            <a:off x="774888" y="2521898"/>
            <a:ext cx="5503082" cy="1852294"/>
          </a:xfrm>
          <a:prstGeom prst="rect">
            <a:avLst/>
          </a:prstGeom>
        </p:spPr>
      </p:pic>
    </p:spTree>
    <p:extLst>
      <p:ext uri="{BB962C8B-B14F-4D97-AF65-F5344CB8AC3E}">
        <p14:creationId xmlns:p14="http://schemas.microsoft.com/office/powerpoint/2010/main" val="115558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a:t>Neural network details</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3" y="1718839"/>
            <a:ext cx="4592638" cy="3693319"/>
          </a:xfrm>
          <a:prstGeom prst="rect">
            <a:avLst/>
          </a:prstGeom>
          <a:noFill/>
        </p:spPr>
        <p:txBody>
          <a:bodyPr wrap="square" rtlCol="0">
            <a:spAutoFit/>
          </a:bodyPr>
          <a:lstStyle/>
          <a:p>
            <a:r>
              <a:rPr lang="en-DK" dirty="0"/>
              <a:t>Activation= </a:t>
            </a:r>
            <a:r>
              <a:rPr lang="en-DK" dirty="0" err="1"/>
              <a:t>ReLu</a:t>
            </a:r>
            <a:endParaRPr lang="en-DK" dirty="0"/>
          </a:p>
          <a:p>
            <a:r>
              <a:rPr lang="en-DK" dirty="0"/>
              <a:t>Max Pool window = 2 x (3,3), then (2,2)</a:t>
            </a:r>
          </a:p>
          <a:p>
            <a:r>
              <a:rPr lang="en-DK" dirty="0"/>
              <a:t>Strides = (2,2)</a:t>
            </a:r>
          </a:p>
          <a:p>
            <a:r>
              <a:rPr lang="da-DK" dirty="0"/>
              <a:t>P</a:t>
            </a:r>
            <a:r>
              <a:rPr lang="en-DK" dirty="0"/>
              <a:t>adding=same</a:t>
            </a:r>
          </a:p>
          <a:p>
            <a:endParaRPr lang="en-DK" dirty="0"/>
          </a:p>
          <a:p>
            <a:r>
              <a:rPr lang="en-DK" dirty="0"/>
              <a:t>Optimizer= Adam</a:t>
            </a:r>
          </a:p>
          <a:p>
            <a:r>
              <a:rPr lang="en-DK" dirty="0"/>
              <a:t>Learning rate=0.0001</a:t>
            </a:r>
          </a:p>
          <a:p>
            <a:r>
              <a:rPr lang="en-DK" dirty="0"/>
              <a:t>Loss = </a:t>
            </a:r>
            <a:r>
              <a:rPr lang="en-DK" dirty="0" err="1"/>
              <a:t>sparse_categorical_crossentropy</a:t>
            </a:r>
            <a:endParaRPr lang="en-DK" dirty="0"/>
          </a:p>
          <a:p>
            <a:r>
              <a:rPr lang="da-DK" dirty="0"/>
              <a:t>M</a:t>
            </a:r>
            <a:r>
              <a:rPr lang="en-DK" dirty="0" err="1"/>
              <a:t>etrics</a:t>
            </a:r>
            <a:r>
              <a:rPr lang="en-DK" dirty="0"/>
              <a:t>=accuracy</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80DD6A1E-2D2D-45DD-9FF0-0241B25F6E39}"/>
              </a:ext>
            </a:extLst>
          </p:cNvPr>
          <p:cNvPicPr>
            <a:picLocks noChangeAspect="1"/>
          </p:cNvPicPr>
          <p:nvPr/>
        </p:nvPicPr>
        <p:blipFill>
          <a:blip r:embed="rId2"/>
          <a:stretch>
            <a:fillRect/>
          </a:stretch>
        </p:blipFill>
        <p:spPr>
          <a:xfrm>
            <a:off x="5280944" y="1268796"/>
            <a:ext cx="5863143" cy="3762408"/>
          </a:xfrm>
          <a:prstGeom prst="rect">
            <a:avLst/>
          </a:prstGeom>
        </p:spPr>
      </p:pic>
    </p:spTree>
    <p:extLst>
      <p:ext uri="{BB962C8B-B14F-4D97-AF65-F5344CB8AC3E}">
        <p14:creationId xmlns:p14="http://schemas.microsoft.com/office/powerpoint/2010/main" val="90295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7686F-CF10-43F3-94C5-6387329A482F}"/>
              </a:ext>
            </a:extLst>
          </p:cNvPr>
          <p:cNvSpPr>
            <a:spLocks noGrp="1"/>
          </p:cNvSpPr>
          <p:nvPr>
            <p:ph type="title"/>
          </p:nvPr>
        </p:nvSpPr>
        <p:spPr/>
        <p:txBody>
          <a:bodyPr/>
          <a:lstStyle/>
          <a:p>
            <a:r>
              <a:rPr lang="da-DK" dirty="0"/>
              <a:t>(</a:t>
            </a:r>
            <a:r>
              <a:rPr lang="da-DK" dirty="0" err="1"/>
              <a:t>how</a:t>
            </a:r>
            <a:r>
              <a:rPr lang="da-DK" dirty="0"/>
              <a:t> not to) </a:t>
            </a:r>
            <a:r>
              <a:rPr lang="da-DK" dirty="0" err="1"/>
              <a:t>Predict</a:t>
            </a:r>
            <a:r>
              <a:rPr lang="da-DK" dirty="0"/>
              <a:t> audio </a:t>
            </a:r>
            <a:r>
              <a:rPr lang="da-DK" dirty="0" err="1"/>
              <a:t>waveforms</a:t>
            </a:r>
            <a:r>
              <a:rPr lang="da-DK" dirty="0"/>
              <a:t> with ESN</a:t>
            </a:r>
            <a:endParaRPr lang="en-150" dirty="0"/>
          </a:p>
        </p:txBody>
      </p:sp>
      <p:pic>
        <p:nvPicPr>
          <p:cNvPr id="8" name="Pladsholder til indhold 7">
            <a:extLst>
              <a:ext uri="{FF2B5EF4-FFF2-40B4-BE49-F238E27FC236}">
                <a16:creationId xmlns:a16="http://schemas.microsoft.com/office/drawing/2014/main" id="{94258BCC-47CF-4B9D-951A-A28C33BC98CA}"/>
              </a:ext>
            </a:extLst>
          </p:cNvPr>
          <p:cNvPicPr>
            <a:picLocks noGrp="1" noChangeAspect="1"/>
          </p:cNvPicPr>
          <p:nvPr>
            <p:ph idx="1"/>
          </p:nvPr>
        </p:nvPicPr>
        <p:blipFill>
          <a:blip r:embed="rId2"/>
          <a:stretch>
            <a:fillRect/>
          </a:stretch>
        </p:blipFill>
        <p:spPr>
          <a:xfrm>
            <a:off x="6989763" y="1225527"/>
            <a:ext cx="5042562" cy="965496"/>
          </a:xfrm>
        </p:spPr>
      </p:pic>
      <p:sp>
        <p:nvSpPr>
          <p:cNvPr id="4" name="Pladsholder til dato 3">
            <a:extLst>
              <a:ext uri="{FF2B5EF4-FFF2-40B4-BE49-F238E27FC236}">
                <a16:creationId xmlns:a16="http://schemas.microsoft.com/office/drawing/2014/main" id="{DC1D010D-70AC-4888-93F3-337688EAC060}"/>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Pladsholder til sidefod 4">
            <a:extLst>
              <a:ext uri="{FF2B5EF4-FFF2-40B4-BE49-F238E27FC236}">
                <a16:creationId xmlns:a16="http://schemas.microsoft.com/office/drawing/2014/main" id="{32805602-C56E-474B-8F3F-94897612B531}"/>
              </a:ext>
            </a:extLst>
          </p:cNvPr>
          <p:cNvSpPr>
            <a:spLocks noGrp="1"/>
          </p:cNvSpPr>
          <p:nvPr>
            <p:ph type="ftr" sz="quarter" idx="11"/>
          </p:nvPr>
        </p:nvSpPr>
        <p:spPr/>
        <p:txBody>
          <a:bodyPr/>
          <a:lstStyle/>
          <a:p>
            <a:endParaRPr lang="en-GB" dirty="0"/>
          </a:p>
        </p:txBody>
      </p:sp>
      <p:sp>
        <p:nvSpPr>
          <p:cNvPr id="6" name="Pladsholder til slidenummer 5">
            <a:extLst>
              <a:ext uri="{FF2B5EF4-FFF2-40B4-BE49-F238E27FC236}">
                <a16:creationId xmlns:a16="http://schemas.microsoft.com/office/drawing/2014/main" id="{6FDD0D13-6F44-44A0-92D7-EA4A026A360E}"/>
              </a:ext>
            </a:extLst>
          </p:cNvPr>
          <p:cNvSpPr>
            <a:spLocks noGrp="1"/>
          </p:cNvSpPr>
          <p:nvPr>
            <p:ph type="sldNum" sz="quarter" idx="12"/>
          </p:nvPr>
        </p:nvSpPr>
        <p:spPr/>
        <p:txBody>
          <a:bodyPr/>
          <a:lstStyle/>
          <a:p>
            <a:fld id="{091A926C-488A-4E3E-9C21-57CAA120E114}" type="slidenum">
              <a:rPr lang="en-GB" smtClean="0"/>
              <a:t>26</a:t>
            </a:fld>
            <a:endParaRPr lang="en-GB" dirty="0"/>
          </a:p>
        </p:txBody>
      </p:sp>
      <p:pic>
        <p:nvPicPr>
          <p:cNvPr id="10" name="Billede 9">
            <a:extLst>
              <a:ext uri="{FF2B5EF4-FFF2-40B4-BE49-F238E27FC236}">
                <a16:creationId xmlns:a16="http://schemas.microsoft.com/office/drawing/2014/main" id="{569F597A-EFCE-401C-8A27-8623ADD5EEEA}"/>
              </a:ext>
            </a:extLst>
          </p:cNvPr>
          <p:cNvPicPr>
            <a:picLocks noChangeAspect="1"/>
          </p:cNvPicPr>
          <p:nvPr/>
        </p:nvPicPr>
        <p:blipFill>
          <a:blip r:embed="rId3"/>
          <a:stretch>
            <a:fillRect/>
          </a:stretch>
        </p:blipFill>
        <p:spPr>
          <a:xfrm>
            <a:off x="469763" y="4753748"/>
            <a:ext cx="4568244" cy="1427576"/>
          </a:xfrm>
          <a:prstGeom prst="rect">
            <a:avLst/>
          </a:prstGeom>
        </p:spPr>
      </p:pic>
      <p:pic>
        <p:nvPicPr>
          <p:cNvPr id="12" name="Billede 11" descr="Et billede, der indeholder værktøj, skrue&#10;&#10;Automatisk genereret beskrivelse">
            <a:extLst>
              <a:ext uri="{FF2B5EF4-FFF2-40B4-BE49-F238E27FC236}">
                <a16:creationId xmlns:a16="http://schemas.microsoft.com/office/drawing/2014/main" id="{6E747FB0-2FD9-4C3F-9939-AAC5B2F5BCAB}"/>
              </a:ext>
            </a:extLst>
          </p:cNvPr>
          <p:cNvPicPr>
            <a:picLocks noChangeAspect="1"/>
          </p:cNvPicPr>
          <p:nvPr/>
        </p:nvPicPr>
        <p:blipFill>
          <a:blip r:embed="rId4"/>
          <a:stretch>
            <a:fillRect/>
          </a:stretch>
        </p:blipFill>
        <p:spPr>
          <a:xfrm>
            <a:off x="469763" y="3465556"/>
            <a:ext cx="4568244" cy="1427577"/>
          </a:xfrm>
          <a:prstGeom prst="rect">
            <a:avLst/>
          </a:prstGeom>
        </p:spPr>
      </p:pic>
      <p:pic>
        <p:nvPicPr>
          <p:cNvPr id="14" name="Billede 13">
            <a:extLst>
              <a:ext uri="{FF2B5EF4-FFF2-40B4-BE49-F238E27FC236}">
                <a16:creationId xmlns:a16="http://schemas.microsoft.com/office/drawing/2014/main" id="{D5F19757-9BDB-4219-8120-DCFEDC948016}"/>
              </a:ext>
            </a:extLst>
          </p:cNvPr>
          <p:cNvPicPr>
            <a:picLocks noChangeAspect="1"/>
          </p:cNvPicPr>
          <p:nvPr/>
        </p:nvPicPr>
        <p:blipFill>
          <a:blip r:embed="rId5"/>
          <a:stretch>
            <a:fillRect/>
          </a:stretch>
        </p:blipFill>
        <p:spPr>
          <a:xfrm>
            <a:off x="469763" y="2177365"/>
            <a:ext cx="4568244" cy="1427576"/>
          </a:xfrm>
          <a:prstGeom prst="rect">
            <a:avLst/>
          </a:prstGeom>
        </p:spPr>
      </p:pic>
      <p:sp>
        <p:nvSpPr>
          <p:cNvPr id="15" name="TextBox 7">
            <a:extLst>
              <a:ext uri="{FF2B5EF4-FFF2-40B4-BE49-F238E27FC236}">
                <a16:creationId xmlns:a16="http://schemas.microsoft.com/office/drawing/2014/main" id="{CE67E00A-C247-4E06-92C9-7F95B93143FA}"/>
              </a:ext>
            </a:extLst>
          </p:cNvPr>
          <p:cNvSpPr txBox="1"/>
          <p:nvPr/>
        </p:nvSpPr>
        <p:spPr>
          <a:xfrm>
            <a:off x="588963" y="1374328"/>
            <a:ext cx="5255490" cy="923330"/>
          </a:xfrm>
          <a:prstGeom prst="rect">
            <a:avLst/>
          </a:prstGeom>
          <a:noFill/>
        </p:spPr>
        <p:txBody>
          <a:bodyPr wrap="square" rtlCol="0">
            <a:spAutoFit/>
          </a:bodyPr>
          <a:lstStyle/>
          <a:p>
            <a:pPr marL="285750" indent="-285750">
              <a:buFont typeface="Arial" panose="020B0604020202020204" pitchFamily="34" charset="0"/>
              <a:buChar char="•"/>
            </a:pPr>
            <a:r>
              <a:rPr lang="da-DK" dirty="0" err="1"/>
              <a:t>tried</a:t>
            </a:r>
            <a:r>
              <a:rPr lang="da-DK" dirty="0"/>
              <a:t> </a:t>
            </a:r>
            <a:r>
              <a:rPr lang="da-DK" dirty="0" err="1"/>
              <a:t>directly</a:t>
            </a:r>
            <a:r>
              <a:rPr lang="da-DK" dirty="0"/>
              <a:t> on </a:t>
            </a:r>
            <a:r>
              <a:rPr lang="da-DK" dirty="0" err="1"/>
              <a:t>waveforms</a:t>
            </a:r>
            <a:r>
              <a:rPr lang="da-DK" dirty="0"/>
              <a:t>, no </a:t>
            </a:r>
            <a:r>
              <a:rPr lang="da-DK" dirty="0" err="1"/>
              <a:t>luck</a:t>
            </a:r>
            <a:r>
              <a:rPr lang="da-DK" dirty="0"/>
              <a:t> </a:t>
            </a:r>
          </a:p>
          <a:p>
            <a:pPr marL="285750" indent="-285750">
              <a:buFont typeface="Arial" panose="020B0604020202020204" pitchFamily="34" charset="0"/>
              <a:buChar char="•"/>
            </a:pPr>
            <a:r>
              <a:rPr lang="da-DK" dirty="0"/>
              <a:t>Train on simple, </a:t>
            </a:r>
            <a:r>
              <a:rPr lang="da-DK" dirty="0" err="1"/>
              <a:t>slightly</a:t>
            </a:r>
            <a:r>
              <a:rPr lang="da-DK" dirty="0"/>
              <a:t> </a:t>
            </a:r>
            <a:r>
              <a:rPr lang="da-DK" dirty="0" err="1"/>
              <a:t>noisy</a:t>
            </a:r>
            <a:r>
              <a:rPr lang="da-DK" dirty="0"/>
              <a:t> sine </a:t>
            </a:r>
            <a:r>
              <a:rPr lang="da-DK" dirty="0" err="1"/>
              <a:t>waves</a:t>
            </a:r>
            <a:endParaRPr lang="da-DK" dirty="0"/>
          </a:p>
          <a:p>
            <a:pPr marL="285750" indent="-285750">
              <a:buFont typeface="Arial" panose="020B0604020202020204" pitchFamily="34" charset="0"/>
              <a:buChar char="•"/>
            </a:pPr>
            <a:r>
              <a:rPr lang="da-DK" dirty="0"/>
              <a:t>Main issue: </a:t>
            </a:r>
            <a:r>
              <a:rPr lang="da-DK" dirty="0" err="1"/>
              <a:t>very</a:t>
            </a:r>
            <a:r>
              <a:rPr lang="da-DK" dirty="0"/>
              <a:t> high sample rate for audio</a:t>
            </a:r>
            <a:endParaRPr lang="en-US" dirty="0"/>
          </a:p>
        </p:txBody>
      </p:sp>
      <p:sp>
        <p:nvSpPr>
          <p:cNvPr id="16" name="TextBox 7">
            <a:extLst>
              <a:ext uri="{FF2B5EF4-FFF2-40B4-BE49-F238E27FC236}">
                <a16:creationId xmlns:a16="http://schemas.microsoft.com/office/drawing/2014/main" id="{BC278830-960B-42E2-9279-85F4C0112A2D}"/>
              </a:ext>
            </a:extLst>
          </p:cNvPr>
          <p:cNvSpPr txBox="1"/>
          <p:nvPr/>
        </p:nvSpPr>
        <p:spPr>
          <a:xfrm>
            <a:off x="5844453" y="2543967"/>
            <a:ext cx="5375237" cy="3139321"/>
          </a:xfrm>
          <a:prstGeom prst="rect">
            <a:avLst/>
          </a:prstGeom>
          <a:noFill/>
        </p:spPr>
        <p:txBody>
          <a:bodyPr wrap="square" rtlCol="0">
            <a:spAutoFit/>
          </a:bodyPr>
          <a:lstStyle/>
          <a:p>
            <a:r>
              <a:rPr lang="da-DK" dirty="0" err="1"/>
              <a:t>Predicts</a:t>
            </a:r>
            <a:r>
              <a:rPr lang="da-DK" dirty="0"/>
              <a:t> OK for </a:t>
            </a:r>
            <a:r>
              <a:rPr lang="da-DK" dirty="0" err="1"/>
              <a:t>this</a:t>
            </a:r>
            <a:r>
              <a:rPr lang="da-DK" dirty="0"/>
              <a:t> simple data but breaks </a:t>
            </a:r>
            <a:r>
              <a:rPr lang="da-DK" dirty="0" err="1"/>
              <a:t>down</a:t>
            </a:r>
            <a:r>
              <a:rPr lang="da-DK" dirty="0"/>
              <a:t> for 3rd tone in a major </a:t>
            </a:r>
            <a:r>
              <a:rPr lang="da-DK" dirty="0" err="1"/>
              <a:t>chord</a:t>
            </a:r>
            <a:r>
              <a:rPr lang="da-DK" dirty="0"/>
              <a:t>.</a:t>
            </a:r>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r>
              <a:rPr lang="da-DK" dirty="0"/>
              <a:t>Perhaps </a:t>
            </a:r>
            <a:r>
              <a:rPr lang="da-DK" dirty="0" err="1"/>
              <a:t>try</a:t>
            </a:r>
            <a:r>
              <a:rPr lang="da-DK" dirty="0"/>
              <a:t> </a:t>
            </a:r>
            <a:r>
              <a:rPr lang="da-DK" dirty="0" err="1"/>
              <a:t>instead</a:t>
            </a:r>
            <a:r>
              <a:rPr lang="da-DK" dirty="0"/>
              <a:t> to </a:t>
            </a:r>
            <a:r>
              <a:rPr lang="da-DK" dirty="0" err="1"/>
              <a:t>train</a:t>
            </a:r>
            <a:r>
              <a:rPr lang="da-DK" dirty="0"/>
              <a:t> on </a:t>
            </a:r>
            <a:r>
              <a:rPr lang="da-DK" dirty="0" err="1"/>
              <a:t>onset</a:t>
            </a:r>
            <a:r>
              <a:rPr lang="da-DK" dirty="0"/>
              <a:t> </a:t>
            </a:r>
            <a:r>
              <a:rPr lang="da-DK" dirty="0" err="1"/>
              <a:t>envelope</a:t>
            </a:r>
            <a:r>
              <a:rPr lang="da-DK" dirty="0"/>
              <a:t>?</a:t>
            </a:r>
            <a:endParaRPr lang="en-US" dirty="0"/>
          </a:p>
        </p:txBody>
      </p:sp>
      <p:pic>
        <p:nvPicPr>
          <p:cNvPr id="18" name="Billede 17">
            <a:extLst>
              <a:ext uri="{FF2B5EF4-FFF2-40B4-BE49-F238E27FC236}">
                <a16:creationId xmlns:a16="http://schemas.microsoft.com/office/drawing/2014/main" id="{785CA23A-2BBF-4F7F-A077-B154C6303DD0}"/>
              </a:ext>
            </a:extLst>
          </p:cNvPr>
          <p:cNvPicPr>
            <a:picLocks noChangeAspect="1"/>
          </p:cNvPicPr>
          <p:nvPr/>
        </p:nvPicPr>
        <p:blipFill>
          <a:blip r:embed="rId6"/>
          <a:stretch>
            <a:fillRect/>
          </a:stretch>
        </p:blipFill>
        <p:spPr>
          <a:xfrm>
            <a:off x="5515752" y="3328114"/>
            <a:ext cx="6032637" cy="1338864"/>
          </a:xfrm>
          <a:prstGeom prst="rect">
            <a:avLst/>
          </a:prstGeom>
        </p:spPr>
      </p:pic>
    </p:spTree>
    <p:extLst>
      <p:ext uri="{BB962C8B-B14F-4D97-AF65-F5344CB8AC3E}">
        <p14:creationId xmlns:p14="http://schemas.microsoft.com/office/powerpoint/2010/main" val="82282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2A4E5C-CD6C-4C06-A11B-F12DA585D92B}"/>
              </a:ext>
            </a:extLst>
          </p:cNvPr>
          <p:cNvSpPr>
            <a:spLocks noGrp="1"/>
          </p:cNvSpPr>
          <p:nvPr>
            <p:ph type="title"/>
          </p:nvPr>
        </p:nvSpPr>
        <p:spPr>
          <a:xfrm>
            <a:off x="588963" y="620714"/>
            <a:ext cx="11012488" cy="865186"/>
          </a:xfrm>
        </p:spPr>
        <p:txBody>
          <a:bodyPr/>
          <a:lstStyle/>
          <a:p>
            <a:r>
              <a:rPr lang="en-US" dirty="0"/>
              <a:t>The initial approach: Gradient boosted tree and Nearest Neighbor</a:t>
            </a:r>
          </a:p>
        </p:txBody>
      </p:sp>
      <p:pic>
        <p:nvPicPr>
          <p:cNvPr id="6" name="Picture 5" descr="Chart, scatter chart&#10;&#10;Description automatically generated">
            <a:extLst>
              <a:ext uri="{FF2B5EF4-FFF2-40B4-BE49-F238E27FC236}">
                <a16:creationId xmlns:a16="http://schemas.microsoft.com/office/drawing/2014/main" id="{23403F60-9255-4AF4-8ACD-9A7CEA51479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843950" y="1994660"/>
            <a:ext cx="5710669" cy="3917073"/>
          </a:xfrm>
          <a:prstGeom prst="rect">
            <a:avLst/>
          </a:prstGeom>
          <a:noFill/>
          <a:ln>
            <a:noFill/>
          </a:ln>
        </p:spPr>
      </p:pic>
      <p:sp>
        <p:nvSpPr>
          <p:cNvPr id="4" name="Date Placeholder 3">
            <a:extLst>
              <a:ext uri="{FF2B5EF4-FFF2-40B4-BE49-F238E27FC236}">
                <a16:creationId xmlns:a16="http://schemas.microsoft.com/office/drawing/2014/main" id="{A5C21689-92D9-49A5-B2F7-63FAB1A90B05}"/>
              </a:ext>
            </a:extLst>
          </p:cNvPr>
          <p:cNvSpPr>
            <a:spLocks noGrp="1"/>
          </p:cNvSpPr>
          <p:nvPr>
            <p:ph type="dt" sz="half" idx="10"/>
          </p:nvPr>
        </p:nvSpPr>
        <p:spPr>
          <a:xfrm>
            <a:off x="10329111" y="85745"/>
            <a:ext cx="814976" cy="176797"/>
          </a:xfrm>
        </p:spPr>
        <p:txBody>
          <a:bodyPr anchor="b">
            <a:normAutofit/>
          </a:bodyPr>
          <a:lstStyle/>
          <a:p>
            <a:pPr>
              <a:spcAft>
                <a:spcPts val="600"/>
              </a:spcAft>
            </a:pPr>
            <a:fld id="{812D790C-12DD-40EE-84CF-EE1317BA4ACF}" type="datetime1">
              <a:rPr lang="en-GB" smtClean="0"/>
              <a:t>15/06/2021</a:t>
            </a:fld>
            <a:endParaRPr lang="en-GB"/>
          </a:p>
        </p:txBody>
      </p:sp>
      <p:sp>
        <p:nvSpPr>
          <p:cNvPr id="5" name="Slide Number Placeholder 4">
            <a:extLst>
              <a:ext uri="{FF2B5EF4-FFF2-40B4-BE49-F238E27FC236}">
                <a16:creationId xmlns:a16="http://schemas.microsoft.com/office/drawing/2014/main" id="{1BB93425-5F63-4DE1-95C3-CCED256E84D1}"/>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a:t>
            </a:fld>
            <a:endParaRPr lang="en-GB"/>
          </a:p>
        </p:txBody>
      </p:sp>
      <p:pic>
        <p:nvPicPr>
          <p:cNvPr id="13" name="Picture 12">
            <a:extLst>
              <a:ext uri="{FF2B5EF4-FFF2-40B4-BE49-F238E27FC236}">
                <a16:creationId xmlns:a16="http://schemas.microsoft.com/office/drawing/2014/main" id="{72B7E6B7-B54F-46B8-91AE-484FFE3171F8}"/>
              </a:ext>
            </a:extLst>
          </p:cNvPr>
          <p:cNvPicPr>
            <a:picLocks noChangeAspect="1"/>
          </p:cNvPicPr>
          <p:nvPr/>
        </p:nvPicPr>
        <p:blipFill>
          <a:blip r:embed="rId3"/>
          <a:stretch>
            <a:fillRect/>
          </a:stretch>
        </p:blipFill>
        <p:spPr>
          <a:xfrm>
            <a:off x="4619784" y="2006867"/>
            <a:ext cx="1224166" cy="1209237"/>
          </a:xfrm>
          <a:prstGeom prst="rect">
            <a:avLst/>
          </a:prstGeom>
        </p:spPr>
      </p:pic>
      <p:sp>
        <p:nvSpPr>
          <p:cNvPr id="14" name="TextBox 13">
            <a:extLst>
              <a:ext uri="{FF2B5EF4-FFF2-40B4-BE49-F238E27FC236}">
                <a16:creationId xmlns:a16="http://schemas.microsoft.com/office/drawing/2014/main" id="{09236B0D-202A-420C-8257-AE1CD3572765}"/>
              </a:ext>
            </a:extLst>
          </p:cNvPr>
          <p:cNvSpPr txBox="1"/>
          <p:nvPr/>
        </p:nvSpPr>
        <p:spPr>
          <a:xfrm>
            <a:off x="488272" y="1646443"/>
            <a:ext cx="4131512" cy="3139321"/>
          </a:xfrm>
          <a:prstGeom prst="rect">
            <a:avLst/>
          </a:prstGeom>
          <a:noFill/>
        </p:spPr>
        <p:txBody>
          <a:bodyPr wrap="square" rtlCol="0">
            <a:spAutoFit/>
          </a:bodyPr>
          <a:lstStyle/>
          <a:p>
            <a:r>
              <a:rPr lang="en-US" dirty="0"/>
              <a:t>For three genres, </a:t>
            </a:r>
            <a:r>
              <a:rPr lang="en-US" dirty="0" err="1"/>
              <a:t>kNeighbour</a:t>
            </a:r>
            <a:r>
              <a:rPr lang="en-US" dirty="0"/>
              <a:t> gives an </a:t>
            </a:r>
          </a:p>
          <a:p>
            <a:r>
              <a:rPr lang="en-US" dirty="0"/>
              <a:t>accuracy score of 0.99 +/- 0.04 with </a:t>
            </a:r>
          </a:p>
          <a:p>
            <a:r>
              <a:rPr lang="en-US" dirty="0"/>
              <a:t>50 fold cross validation</a:t>
            </a:r>
          </a:p>
          <a:p>
            <a:endParaRPr lang="en-US" dirty="0"/>
          </a:p>
          <a:p>
            <a:pPr marL="285750" indent="-285750">
              <a:buFontTx/>
              <a:buChar char="-"/>
            </a:pPr>
            <a:r>
              <a:rPr lang="en-US" dirty="0"/>
              <a:t>This drops to 0.55+/- 0.11 for 10 genres</a:t>
            </a:r>
          </a:p>
          <a:p>
            <a:endParaRPr lang="en-US" dirty="0"/>
          </a:p>
          <a:p>
            <a:r>
              <a:rPr lang="en-US" dirty="0"/>
              <a:t>For three genres, </a:t>
            </a:r>
            <a:r>
              <a:rPr lang="en-US" dirty="0" err="1"/>
              <a:t>LightGBM</a:t>
            </a:r>
            <a:r>
              <a:rPr lang="en-US" dirty="0"/>
              <a:t> classifier gives an accuracy score of 0.80+/- 0.03, but holds up better for more genres.</a:t>
            </a:r>
          </a:p>
        </p:txBody>
      </p:sp>
      <p:pic>
        <p:nvPicPr>
          <p:cNvPr id="8" name="Picture 7">
            <a:extLst>
              <a:ext uri="{FF2B5EF4-FFF2-40B4-BE49-F238E27FC236}">
                <a16:creationId xmlns:a16="http://schemas.microsoft.com/office/drawing/2014/main" id="{1BB5A73D-EC30-48FE-925B-5DAAEADC11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90586" y="4551783"/>
            <a:ext cx="3441281" cy="2037623"/>
          </a:xfrm>
          <a:prstGeom prst="rect">
            <a:avLst/>
          </a:prstGeom>
          <a:noFill/>
          <a:ln>
            <a:noFill/>
          </a:ln>
        </p:spPr>
      </p:pic>
    </p:spTree>
    <p:extLst>
      <p:ext uri="{BB962C8B-B14F-4D97-AF65-F5344CB8AC3E}">
        <p14:creationId xmlns:p14="http://schemas.microsoft.com/office/powerpoint/2010/main" val="356016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4</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5659" cy="865186"/>
          </a:xfrm>
        </p:spPr>
        <p:txBody>
          <a:bodyPr/>
          <a:lstStyle/>
          <a:p>
            <a:r>
              <a:rPr lang="en-US" dirty="0"/>
              <a:t>Finding errors in the prediction – what genres are hardest to predict?</a:t>
            </a:r>
            <a:br>
              <a:rPr lang="en-US" dirty="0"/>
            </a:br>
            <a:br>
              <a:rPr lang="en-US" dirty="0"/>
            </a:br>
            <a:endParaRPr lang="LID4096" dirty="0"/>
          </a:p>
        </p:txBody>
      </p:sp>
      <p:pic>
        <p:nvPicPr>
          <p:cNvPr id="11" name="Picture 10">
            <a:extLst>
              <a:ext uri="{FF2B5EF4-FFF2-40B4-BE49-F238E27FC236}">
                <a16:creationId xmlns:a16="http://schemas.microsoft.com/office/drawing/2014/main" id="{063AF817-93E6-4E2B-B628-64D75FE8C489}"/>
              </a:ext>
            </a:extLst>
          </p:cNvPr>
          <p:cNvPicPr>
            <a:picLocks noChangeAspect="1"/>
          </p:cNvPicPr>
          <p:nvPr/>
        </p:nvPicPr>
        <p:blipFill>
          <a:blip r:embed="rId2"/>
          <a:stretch>
            <a:fillRect/>
          </a:stretch>
        </p:blipFill>
        <p:spPr>
          <a:xfrm>
            <a:off x="5248090" y="543475"/>
            <a:ext cx="5581835" cy="5771050"/>
          </a:xfrm>
          <a:prstGeom prst="rect">
            <a:avLst/>
          </a:prstGeom>
        </p:spPr>
      </p:pic>
      <p:sp>
        <p:nvSpPr>
          <p:cNvPr id="12" name="TextBox 11">
            <a:extLst>
              <a:ext uri="{FF2B5EF4-FFF2-40B4-BE49-F238E27FC236}">
                <a16:creationId xmlns:a16="http://schemas.microsoft.com/office/drawing/2014/main" id="{20303623-8889-471C-ADEB-C9DF9E4E5C35}"/>
              </a:ext>
            </a:extLst>
          </p:cNvPr>
          <p:cNvSpPr txBox="1"/>
          <p:nvPr/>
        </p:nvSpPr>
        <p:spPr>
          <a:xfrm>
            <a:off x="488178" y="2467529"/>
            <a:ext cx="4131512" cy="2862322"/>
          </a:xfrm>
          <a:prstGeom prst="rect">
            <a:avLst/>
          </a:prstGeom>
          <a:noFill/>
        </p:spPr>
        <p:txBody>
          <a:bodyPr wrap="square" rtlCol="0">
            <a:spAutoFit/>
          </a:bodyPr>
          <a:lstStyle/>
          <a:p>
            <a:pPr marL="285750" indent="-285750">
              <a:buFontTx/>
              <a:buChar char="-"/>
            </a:pPr>
            <a:r>
              <a:rPr lang="en-US" dirty="0"/>
              <a:t>Classical and metal are easiest to predict</a:t>
            </a:r>
          </a:p>
          <a:p>
            <a:pPr marL="285750" indent="-285750">
              <a:buFontTx/>
              <a:buChar char="-"/>
            </a:pPr>
            <a:endParaRPr lang="en-US" dirty="0"/>
          </a:p>
          <a:p>
            <a:pPr marL="285750" indent="-285750">
              <a:buFontTx/>
              <a:buChar char="-"/>
            </a:pPr>
            <a:r>
              <a:rPr lang="en-US" dirty="0"/>
              <a:t>Rock is hardest, which makes sense intuitively –  vaguely defined!</a:t>
            </a:r>
          </a:p>
          <a:p>
            <a:pPr marL="285750" indent="-285750">
              <a:buFontTx/>
              <a:buChar char="-"/>
            </a:pPr>
            <a:endParaRPr lang="en-US" dirty="0"/>
          </a:p>
          <a:p>
            <a:pPr marL="285750" indent="-285750">
              <a:buFontTx/>
              <a:buChar char="-"/>
            </a:pPr>
            <a:r>
              <a:rPr lang="en-US" dirty="0"/>
              <a:t>Can we introduce variables that improves the guesses on the lowest scoring classes?</a:t>
            </a:r>
          </a:p>
          <a:p>
            <a:pPr marL="285750" indent="-285750">
              <a:buFontTx/>
              <a:buChar char="-"/>
            </a:pPr>
            <a:endParaRPr lang="en-US" dirty="0"/>
          </a:p>
        </p:txBody>
      </p:sp>
    </p:spTree>
    <p:extLst>
      <p:ext uri="{BB962C8B-B14F-4D97-AF65-F5344CB8AC3E}">
        <p14:creationId xmlns:p14="http://schemas.microsoft.com/office/powerpoint/2010/main" val="125665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Harmonic Percussive Source Separation</a:t>
            </a:r>
          </a:p>
        </p:txBody>
      </p:sp>
      <p:sp>
        <p:nvSpPr>
          <p:cNvPr id="5" name="Pladsholder til indhold 4">
            <a:extLst>
              <a:ext uri="{FF2B5EF4-FFF2-40B4-BE49-F238E27FC236}">
                <a16:creationId xmlns:a16="http://schemas.microsoft.com/office/drawing/2014/main" id="{23B00B07-B452-4D62-AFAE-B66C06D87718}"/>
              </a:ext>
            </a:extLst>
          </p:cNvPr>
          <p:cNvSpPr>
            <a:spLocks noGrp="1"/>
          </p:cNvSpPr>
          <p:nvPr>
            <p:ph sz="half" idx="1"/>
          </p:nvPr>
        </p:nvSpPr>
        <p:spPr>
          <a:xfrm>
            <a:off x="588964" y="1635125"/>
            <a:ext cx="6116636" cy="4675187"/>
          </a:xfrm>
        </p:spPr>
        <p:txBody>
          <a:bodyPr/>
          <a:lstStyle/>
          <a:p>
            <a:r>
              <a:rPr lang="da-DK" sz="1800" dirty="0"/>
              <a:t>Median </a:t>
            </a:r>
            <a:r>
              <a:rPr lang="da-DK" sz="1800" dirty="0" err="1"/>
              <a:t>filtering</a:t>
            </a:r>
            <a:r>
              <a:rPr lang="da-DK" sz="1800" dirty="0"/>
              <a:t> of </a:t>
            </a:r>
            <a:r>
              <a:rPr lang="da-DK" sz="1800" dirty="0" err="1"/>
              <a:t>spectrogram</a:t>
            </a:r>
            <a:endParaRPr lang="da-DK" sz="1800" dirty="0"/>
          </a:p>
          <a:p>
            <a:r>
              <a:rPr lang="da-DK" sz="1800" dirty="0"/>
              <a:t>Analyse </a:t>
            </a:r>
            <a:r>
              <a:rPr lang="da-DK" sz="1800" dirty="0" err="1"/>
              <a:t>melodic</a:t>
            </a:r>
            <a:r>
              <a:rPr lang="da-DK" sz="1800" dirty="0"/>
              <a:t> and </a:t>
            </a:r>
            <a:r>
              <a:rPr lang="da-DK" sz="1800" dirty="0" err="1"/>
              <a:t>rythmic</a:t>
            </a:r>
            <a:r>
              <a:rPr lang="da-DK" sz="1800" dirty="0"/>
              <a:t> features </a:t>
            </a:r>
            <a:r>
              <a:rPr lang="da-DK" sz="1800" dirty="0" err="1"/>
              <a:t>separately</a:t>
            </a:r>
            <a:r>
              <a:rPr lang="da-DK" sz="1800" dirty="0"/>
              <a:t> </a:t>
            </a:r>
            <a:endParaRPr lang="en-150" sz="1800" dirty="0"/>
          </a:p>
        </p:txBody>
      </p:sp>
      <p:sp>
        <p:nvSpPr>
          <p:cNvPr id="4" name="Pladsholder til slidenummer 3"/>
          <p:cNvSpPr>
            <a:spLocks noGrp="1"/>
          </p:cNvSpPr>
          <p:nvPr>
            <p:ph type="sldNum" sz="quarter" idx="12"/>
          </p:nvPr>
        </p:nvSpPr>
        <p:spPr/>
        <p:txBody>
          <a:bodyPr/>
          <a:lstStyle/>
          <a:p>
            <a:fld id="{091A926C-488A-4E3E-9C21-57CAA120E114}" type="slidenum">
              <a:rPr lang="en-GB" smtClean="0"/>
              <a:t>5</a:t>
            </a:fld>
            <a:endParaRPr lang="en-GB" dirty="0"/>
          </a:p>
        </p:txBody>
      </p:sp>
      <p:pic>
        <p:nvPicPr>
          <p:cNvPr id="8" name="Pladsholder til indhold 7" descr="Et billede, der indeholder tekst&#10;&#10;Automatisk genereret beskrivelse">
            <a:extLst>
              <a:ext uri="{FF2B5EF4-FFF2-40B4-BE49-F238E27FC236}">
                <a16:creationId xmlns:a16="http://schemas.microsoft.com/office/drawing/2014/main" id="{6C7D0B55-E8F5-4051-834C-EFA3F31F32A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854" t="5921" r="11952" b="82"/>
          <a:stretch/>
        </p:blipFill>
        <p:spPr>
          <a:xfrm>
            <a:off x="6095207" y="2573862"/>
            <a:ext cx="5468941" cy="3663424"/>
          </a:xfrm>
          <a:prstGeom prst="rect">
            <a:avLst/>
          </a:prstGeom>
        </p:spPr>
      </p:pic>
      <p:sp>
        <p:nvSpPr>
          <p:cNvPr id="9" name="Tekstfelt 8">
            <a:extLst>
              <a:ext uri="{FF2B5EF4-FFF2-40B4-BE49-F238E27FC236}">
                <a16:creationId xmlns:a16="http://schemas.microsoft.com/office/drawing/2014/main" id="{F5248E25-96F7-4845-A9B0-27A69B97F7FC}"/>
              </a:ext>
            </a:extLst>
          </p:cNvPr>
          <p:cNvSpPr txBox="1"/>
          <p:nvPr/>
        </p:nvSpPr>
        <p:spPr>
          <a:xfrm>
            <a:off x="588963" y="6368524"/>
            <a:ext cx="11012488" cy="277000"/>
          </a:xfrm>
          <a:prstGeom prst="rect">
            <a:avLst/>
          </a:prstGeom>
          <a:noFill/>
        </p:spPr>
        <p:txBody>
          <a:bodyPr wrap="square">
            <a:spAutoFit/>
          </a:bodyPr>
          <a:lstStyle/>
          <a:p>
            <a:pPr algn="r"/>
            <a:r>
              <a:rPr lang="da-DK" sz="1200" dirty="0"/>
              <a:t>For </a:t>
            </a:r>
            <a:r>
              <a:rPr lang="da-DK" sz="1200" dirty="0" err="1"/>
              <a:t>details</a:t>
            </a:r>
            <a:r>
              <a:rPr lang="da-DK" sz="1200" dirty="0"/>
              <a:t> on HPSS, </a:t>
            </a:r>
            <a:r>
              <a:rPr lang="da-DK" sz="1200" dirty="0" err="1"/>
              <a:t>see</a:t>
            </a:r>
            <a:r>
              <a:rPr lang="da-DK" sz="1200" dirty="0"/>
              <a:t>: Derry </a:t>
            </a:r>
            <a:r>
              <a:rPr lang="da-DK" sz="1200" dirty="0" err="1"/>
              <a:t>FitzGerald</a:t>
            </a:r>
            <a:r>
              <a:rPr lang="da-DK" sz="1200" dirty="0"/>
              <a:t> </a:t>
            </a:r>
            <a:r>
              <a:rPr lang="en-US" sz="1200" dirty="0"/>
              <a:t>Proc. of the 13th Int. Conference on Digital Audio Effects (DAFx-10) (2010)</a:t>
            </a:r>
            <a:endParaRPr lang="en-150" sz="1200" dirty="0"/>
          </a:p>
        </p:txBody>
      </p:sp>
      <p:pic>
        <p:nvPicPr>
          <p:cNvPr id="11" name="Billede 10">
            <a:extLst>
              <a:ext uri="{FF2B5EF4-FFF2-40B4-BE49-F238E27FC236}">
                <a16:creationId xmlns:a16="http://schemas.microsoft.com/office/drawing/2014/main" id="{89B0A906-7F58-49AA-84EA-D6BA540D64A6}"/>
              </a:ext>
            </a:extLst>
          </p:cNvPr>
          <p:cNvPicPr>
            <a:picLocks noChangeAspect="1"/>
          </p:cNvPicPr>
          <p:nvPr/>
        </p:nvPicPr>
        <p:blipFill>
          <a:blip r:embed="rId4"/>
          <a:stretch>
            <a:fillRect/>
          </a:stretch>
        </p:blipFill>
        <p:spPr>
          <a:xfrm>
            <a:off x="810999" y="3040734"/>
            <a:ext cx="4407294" cy="2754556"/>
          </a:xfrm>
          <a:prstGeom prst="rect">
            <a:avLst/>
          </a:prstGeom>
        </p:spPr>
      </p:pic>
      <p:sp>
        <p:nvSpPr>
          <p:cNvPr id="15" name="Pladsholder til sidefod 14">
            <a:extLst>
              <a:ext uri="{FF2B5EF4-FFF2-40B4-BE49-F238E27FC236}">
                <a16:creationId xmlns:a16="http://schemas.microsoft.com/office/drawing/2014/main" id="{8B229E4D-94EF-432C-8BAD-65D805696EDE}"/>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316310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6037E-28A3-4041-BBA1-AA23DA4B1824}"/>
              </a:ext>
            </a:extLst>
          </p:cNvPr>
          <p:cNvSpPr>
            <a:spLocks noGrp="1"/>
          </p:cNvSpPr>
          <p:nvPr>
            <p:ph type="title"/>
          </p:nvPr>
        </p:nvSpPr>
        <p:spPr/>
        <p:txBody>
          <a:bodyPr/>
          <a:lstStyle/>
          <a:p>
            <a:r>
              <a:rPr lang="da-DK" dirty="0" err="1"/>
              <a:t>Rythmic</a:t>
            </a:r>
            <a:r>
              <a:rPr lang="da-DK" dirty="0"/>
              <a:t> features</a:t>
            </a:r>
            <a:endParaRPr lang="en-150" dirty="0"/>
          </a:p>
        </p:txBody>
      </p:sp>
      <mc:AlternateContent xmlns:mc="http://schemas.openxmlformats.org/markup-compatibility/2006" xmlns:a14="http://schemas.microsoft.com/office/drawing/2010/main">
        <mc:Choice Requires="a14">
          <p:sp>
            <p:nvSpPr>
              <p:cNvPr id="3" name="Pladsholder til indhold 2">
                <a:extLst>
                  <a:ext uri="{FF2B5EF4-FFF2-40B4-BE49-F238E27FC236}">
                    <a16:creationId xmlns:a16="http://schemas.microsoft.com/office/drawing/2014/main" id="{9C904B60-FC9D-4142-9293-B47F95BFFE22}"/>
                  </a:ext>
                </a:extLst>
              </p:cNvPr>
              <p:cNvSpPr>
                <a:spLocks noGrp="1"/>
              </p:cNvSpPr>
              <p:nvPr>
                <p:ph sz="half" idx="1"/>
              </p:nvPr>
            </p:nvSpPr>
            <p:spPr>
              <a:xfrm>
                <a:off x="588964" y="1635125"/>
                <a:ext cx="5507036" cy="4675187"/>
              </a:xfrm>
            </p:spPr>
            <p:txBody>
              <a:bodyPr/>
              <a:lstStyle/>
              <a:p>
                <a:pPr lvl="1"/>
                <a:r>
                  <a:rPr lang="da-DK" sz="1800" dirty="0">
                    <a:solidFill>
                      <a:srgbClr val="C00000"/>
                    </a:solidFill>
                  </a:rPr>
                  <a:t>Tempo</a:t>
                </a:r>
                <a:r>
                  <a:rPr lang="da-DK" sz="1800" dirty="0"/>
                  <a:t> : </a:t>
                </a:r>
                <a:r>
                  <a:rPr lang="da-DK" sz="1800" dirty="0" err="1"/>
                  <a:t>estimate</a:t>
                </a:r>
                <a:r>
                  <a:rPr lang="da-DK" sz="1800" dirty="0"/>
                  <a:t> from </a:t>
                </a:r>
                <a:r>
                  <a:rPr lang="da-DK" sz="1800" dirty="0" err="1"/>
                  <a:t>autocorrelation</a:t>
                </a:r>
                <a:endParaRPr lang="da-DK" sz="1800" dirty="0">
                  <a:solidFill>
                    <a:srgbClr val="C00000"/>
                  </a:solidFill>
                </a:endParaRPr>
              </a:p>
              <a:p>
                <a:pPr lvl="1"/>
                <a:r>
                  <a:rPr lang="da-DK" sz="1800" dirty="0" err="1">
                    <a:solidFill>
                      <a:srgbClr val="C00000"/>
                    </a:solidFill>
                  </a:rPr>
                  <a:t>onBeat</a:t>
                </a:r>
                <a:r>
                  <a:rPr lang="da-DK" sz="1800" dirty="0">
                    <a:solidFill>
                      <a:srgbClr val="C00000"/>
                    </a:solidFill>
                  </a:rPr>
                  <a:t> </a:t>
                </a:r>
                <a:r>
                  <a:rPr lang="da-DK" sz="1800" dirty="0"/>
                  <a:t>: </a:t>
                </a:r>
                <a14:m>
                  <m:oMath xmlns:m="http://schemas.openxmlformats.org/officeDocument/2006/math">
                    <m:f>
                      <m:fPr>
                        <m:ctrlPr>
                          <a:rPr lang="da-DK" sz="1800" i="1" smtClean="0">
                            <a:solidFill>
                              <a:schemeClr val="tx1"/>
                            </a:solidFill>
                            <a:latin typeface="Cambria Math" panose="02040503050406030204" pitchFamily="18" charset="0"/>
                          </a:rPr>
                        </m:ctrlPr>
                      </m:fPr>
                      <m:num>
                        <m:r>
                          <a:rPr lang="da-DK" sz="1800" i="1">
                            <a:solidFill>
                              <a:schemeClr val="tx1"/>
                            </a:solidFill>
                            <a:latin typeface="Cambria Math" panose="02040503050406030204" pitchFamily="18" charset="0"/>
                          </a:rPr>
                          <m:t>∫</m:t>
                        </m:r>
                        <m:r>
                          <a:rPr lang="da-DK" sz="1800" i="1">
                            <a:solidFill>
                              <a:schemeClr val="tx1"/>
                            </a:solidFill>
                            <a:latin typeface="Cambria Math" panose="02040503050406030204" pitchFamily="18" charset="0"/>
                          </a:rPr>
                          <m:t>𝛿</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r>
                              <a:rPr lang="da-DK" sz="1800" i="1">
                                <a:solidFill>
                                  <a:schemeClr val="tx1"/>
                                </a:solidFill>
                                <a:latin typeface="Cambria Math" panose="02040503050406030204" pitchFamily="18" charset="0"/>
                              </a:rPr>
                              <m:t>−</m:t>
                            </m:r>
                            <m:sSub>
                              <m:sSubPr>
                                <m:ctrlPr>
                                  <a:rPr lang="da-DK" sz="1800" i="1">
                                    <a:solidFill>
                                      <a:schemeClr val="tx1"/>
                                    </a:solidFill>
                                    <a:latin typeface="Cambria Math" panose="02040503050406030204" pitchFamily="18" charset="0"/>
                                  </a:rPr>
                                </m:ctrlPr>
                              </m:sSubPr>
                              <m:e>
                                <m:r>
                                  <a:rPr lang="da-DK" sz="1800" i="1">
                                    <a:solidFill>
                                      <a:schemeClr val="tx1"/>
                                    </a:solidFill>
                                    <a:latin typeface="Cambria Math" panose="02040503050406030204" pitchFamily="18" charset="0"/>
                                  </a:rPr>
                                  <m:t>𝑡</m:t>
                                </m:r>
                              </m:e>
                              <m:sub>
                                <m:r>
                                  <a:rPr lang="da-DK" sz="1800" i="1">
                                    <a:solidFill>
                                      <a:schemeClr val="tx1"/>
                                    </a:solidFill>
                                    <a:latin typeface="Cambria Math" panose="02040503050406030204" pitchFamily="18" charset="0"/>
                                  </a:rPr>
                                  <m:t>𝑛</m:t>
                                </m:r>
                              </m:sub>
                            </m:sSub>
                          </m:e>
                        </m:d>
                        <m:r>
                          <a:rPr lang="da-DK" sz="1800" i="1">
                            <a:solidFill>
                              <a:schemeClr val="tx1"/>
                            </a:solidFill>
                            <a:latin typeface="Cambria Math" panose="02040503050406030204" pitchFamily="18" charset="0"/>
                          </a:rPr>
                          <m:t> </m:t>
                        </m:r>
                        <m:r>
                          <a:rPr lang="da-DK" sz="1800" i="1">
                            <a:solidFill>
                              <a:schemeClr val="tx1"/>
                            </a:solidFill>
                            <a:latin typeface="Cambria Math" panose="02040503050406030204" pitchFamily="18" charset="0"/>
                          </a:rPr>
                          <m:t>𝑂𝐸</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e>
                        </m:d>
                        <m:r>
                          <a:rPr lang="da-DK" sz="1800" i="1">
                            <a:solidFill>
                              <a:schemeClr val="tx1"/>
                            </a:solidFill>
                            <a:latin typeface="Cambria Math" panose="02040503050406030204" pitchFamily="18" charset="0"/>
                          </a:rPr>
                          <m:t>𝑑𝑡</m:t>
                        </m:r>
                      </m:num>
                      <m:den>
                        <m:r>
                          <a:rPr lang="da-DK" sz="1800" i="1">
                            <a:solidFill>
                              <a:schemeClr val="tx1"/>
                            </a:solidFill>
                            <a:latin typeface="Cambria Math" panose="02040503050406030204" pitchFamily="18" charset="0"/>
                          </a:rPr>
                          <m:t>∫</m:t>
                        </m:r>
                        <m:r>
                          <a:rPr lang="da-DK" sz="1800" i="1">
                            <a:solidFill>
                              <a:schemeClr val="tx1"/>
                            </a:solidFill>
                            <a:latin typeface="Cambria Math" panose="02040503050406030204" pitchFamily="18" charset="0"/>
                          </a:rPr>
                          <m:t>𝑂𝐸</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e>
                        </m:d>
                        <m:r>
                          <a:rPr lang="da-DK" sz="1800" i="1">
                            <a:solidFill>
                              <a:schemeClr val="tx1"/>
                            </a:solidFill>
                            <a:latin typeface="Cambria Math" panose="02040503050406030204" pitchFamily="18" charset="0"/>
                          </a:rPr>
                          <m:t>𝑑𝑡</m:t>
                        </m:r>
                        <m:r>
                          <m:rPr>
                            <m:nor/>
                          </m:rPr>
                          <a:rPr lang="da-DK" sz="1800" dirty="0">
                            <a:solidFill>
                              <a:schemeClr val="tx1"/>
                            </a:solidFill>
                          </a:rPr>
                          <m:t> </m:t>
                        </m:r>
                      </m:den>
                    </m:f>
                  </m:oMath>
                </a14:m>
                <a:endParaRPr lang="da-DK" sz="1800" dirty="0">
                  <a:solidFill>
                    <a:srgbClr val="C00000"/>
                  </a:solidFill>
                </a:endParaRPr>
              </a:p>
              <a:p>
                <a:pPr lvl="1"/>
                <a:r>
                  <a:rPr lang="da-DK" sz="1800" dirty="0">
                    <a:solidFill>
                      <a:srgbClr val="C00000"/>
                    </a:solidFill>
                  </a:rPr>
                  <a:t>Overlap </a:t>
                </a:r>
                <a:r>
                  <a:rPr lang="da-DK" sz="1800" dirty="0"/>
                  <a:t>: </a:t>
                </a:r>
                <a14:m>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𝑃𝑆𝐷</m:t>
                    </m:r>
                    <m:d>
                      <m:dPr>
                        <m:begChr m:val="["/>
                        <m:endChr m:val="]"/>
                        <m:ctrlPr>
                          <a:rPr lang="da-DK" sz="1800" b="0" i="1" smtClean="0">
                            <a:latin typeface="Cambria Math" panose="02040503050406030204" pitchFamily="18" charset="0"/>
                          </a:rPr>
                        </m:ctrlPr>
                      </m:dPr>
                      <m:e>
                        <m:r>
                          <a:rPr lang="da-DK" sz="1800" b="0" i="1" smtClean="0">
                            <a:latin typeface="Cambria Math" panose="02040503050406030204" pitchFamily="18" charset="0"/>
                          </a:rPr>
                          <m:t>𝑂𝐸</m:t>
                        </m:r>
                      </m:e>
                    </m:d>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𝑓</m:t>
                        </m:r>
                      </m:e>
                    </m:d>
                    <m:r>
                      <a:rPr lang="da-DK" sz="1800" b="0" i="0" smtClean="0">
                        <a:latin typeface="Cambria Math" panose="02040503050406030204" pitchFamily="18" charset="0"/>
                      </a:rPr>
                      <m:t> </m:t>
                    </m:r>
                    <m:r>
                      <m:rPr>
                        <m:sty m:val="p"/>
                      </m:rPr>
                      <a:rPr lang="da-DK" sz="1800" b="0" i="0" smtClean="0">
                        <a:latin typeface="Cambria Math" panose="02040503050406030204" pitchFamily="18" charset="0"/>
                      </a:rPr>
                      <m:t>norm</m:t>
                    </m:r>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𝑓</m:t>
                        </m:r>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𝜇</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𝜎</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 </m:t>
                    </m:r>
                    <m:r>
                      <a:rPr lang="da-DK" sz="1800" b="0" i="1" smtClean="0">
                        <a:latin typeface="Cambria Math" panose="02040503050406030204" pitchFamily="18" charset="0"/>
                      </a:rPr>
                      <m:t>𝑑𝑓</m:t>
                    </m:r>
                  </m:oMath>
                </a14:m>
                <a:endParaRPr lang="da-DK" sz="1800" dirty="0">
                  <a:solidFill>
                    <a:srgbClr val="C00000"/>
                  </a:solidFill>
                </a:endParaRPr>
              </a:p>
              <a:p>
                <a:pPr lvl="2"/>
                <a:r>
                  <a:rPr lang="da-DK" sz="1600" dirty="0" err="1">
                    <a:solidFill>
                      <a:srgbClr val="C00000"/>
                    </a:solidFill>
                  </a:rPr>
                  <a:t>Early</a:t>
                </a:r>
                <a:r>
                  <a:rPr lang="da-DK" sz="1600" dirty="0">
                    <a:solidFill>
                      <a:srgbClr val="C00000"/>
                    </a:solidFill>
                  </a:rPr>
                  <a:t> and </a:t>
                </a:r>
                <a:r>
                  <a:rPr lang="da-DK" sz="1600" dirty="0" err="1">
                    <a:solidFill>
                      <a:srgbClr val="C00000"/>
                    </a:solidFill>
                  </a:rPr>
                  <a:t>Late</a:t>
                </a:r>
                <a:endParaRPr lang="da-DK" sz="1600" dirty="0">
                  <a:solidFill>
                    <a:srgbClr val="C00000"/>
                  </a:solidFill>
                </a:endParaRPr>
              </a:p>
              <a:p>
                <a:pPr lvl="1"/>
                <a:r>
                  <a:rPr lang="da-DK" sz="1800" dirty="0" err="1">
                    <a:solidFill>
                      <a:srgbClr val="C00000"/>
                    </a:solidFill>
                  </a:rPr>
                  <a:t>Synco</a:t>
                </a:r>
                <a:r>
                  <a:rPr lang="da-DK" sz="1800" dirty="0">
                    <a:solidFill>
                      <a:srgbClr val="C00000"/>
                    </a:solidFill>
                  </a:rPr>
                  <a:t> </a:t>
                </a:r>
                <a:r>
                  <a:rPr lang="da-DK" sz="1800" dirty="0"/>
                  <a:t>: </a:t>
                </a:r>
                <a:r>
                  <a:rPr lang="da-DK" sz="1800" dirty="0" err="1"/>
                  <a:t>Early</a:t>
                </a:r>
                <a:r>
                  <a:rPr lang="da-DK" sz="1800" dirty="0"/>
                  <a:t> - </a:t>
                </a:r>
                <a:r>
                  <a:rPr lang="da-DK" sz="1800" dirty="0" err="1"/>
                  <a:t>Late</a:t>
                </a:r>
                <a:endParaRPr lang="da-DK" sz="1800" dirty="0">
                  <a:solidFill>
                    <a:srgbClr val="C00000"/>
                  </a:solidFill>
                </a:endParaRPr>
              </a:p>
              <a:p>
                <a:endParaRPr lang="en-150" sz="1800" dirty="0"/>
              </a:p>
            </p:txBody>
          </p:sp>
        </mc:Choice>
        <mc:Fallback xmlns="">
          <p:sp>
            <p:nvSpPr>
              <p:cNvPr id="3" name="Pladsholder til indhold 2">
                <a:extLst>
                  <a:ext uri="{FF2B5EF4-FFF2-40B4-BE49-F238E27FC236}">
                    <a16:creationId xmlns:a16="http://schemas.microsoft.com/office/drawing/2014/main" id="{9C904B60-FC9D-4142-9293-B47F95BFFE22}"/>
                  </a:ext>
                </a:extLst>
              </p:cNvPr>
              <p:cNvSpPr>
                <a:spLocks noGrp="1" noRot="1" noChangeAspect="1" noMove="1" noResize="1" noEditPoints="1" noAdjustHandles="1" noChangeArrowheads="1" noChangeShapeType="1" noTextEdit="1"/>
              </p:cNvSpPr>
              <p:nvPr>
                <p:ph sz="half" idx="1"/>
              </p:nvPr>
            </p:nvSpPr>
            <p:spPr>
              <a:xfrm>
                <a:off x="588964" y="1635125"/>
                <a:ext cx="5507036" cy="4675187"/>
              </a:xfrm>
              <a:blipFill>
                <a:blip r:embed="rId2"/>
                <a:stretch>
                  <a:fillRect t="-1695"/>
                </a:stretch>
              </a:blipFill>
            </p:spPr>
            <p:txBody>
              <a:bodyPr/>
              <a:lstStyle/>
              <a:p>
                <a:r>
                  <a:rPr lang="en-150">
                    <a:noFill/>
                  </a:rPr>
                  <a:t> </a:t>
                </a:r>
              </a:p>
            </p:txBody>
          </p:sp>
        </mc:Fallback>
      </mc:AlternateContent>
      <p:sp>
        <p:nvSpPr>
          <p:cNvPr id="6" name="Pladsholder til slidenummer 5">
            <a:extLst>
              <a:ext uri="{FF2B5EF4-FFF2-40B4-BE49-F238E27FC236}">
                <a16:creationId xmlns:a16="http://schemas.microsoft.com/office/drawing/2014/main" id="{43A6031D-7139-4C5D-8F3E-4ACCD4E6CC16}"/>
              </a:ext>
            </a:extLst>
          </p:cNvPr>
          <p:cNvSpPr>
            <a:spLocks noGrp="1"/>
          </p:cNvSpPr>
          <p:nvPr>
            <p:ph type="sldNum" sz="quarter" idx="12"/>
          </p:nvPr>
        </p:nvSpPr>
        <p:spPr/>
        <p:txBody>
          <a:bodyPr/>
          <a:lstStyle/>
          <a:p>
            <a:fld id="{091A926C-488A-4E3E-9C21-57CAA120E114}" type="slidenum">
              <a:rPr lang="en-GB" smtClean="0"/>
              <a:t>6</a:t>
            </a:fld>
            <a:endParaRPr lang="en-GB" dirty="0"/>
          </a:p>
        </p:txBody>
      </p:sp>
      <p:pic>
        <p:nvPicPr>
          <p:cNvPr id="7" name="Billede 6" descr="Et billede, der indeholder tekst, vindue&#10;&#10;Automatisk genereret beskrivelse">
            <a:extLst>
              <a:ext uri="{FF2B5EF4-FFF2-40B4-BE49-F238E27FC236}">
                <a16:creationId xmlns:a16="http://schemas.microsoft.com/office/drawing/2014/main" id="{5736D47E-2845-422A-8902-BBFD03DD9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65" y="1053307"/>
            <a:ext cx="4654170" cy="2908858"/>
          </a:xfrm>
          <a:prstGeom prst="rect">
            <a:avLst/>
          </a:prstGeom>
        </p:spPr>
      </p:pic>
      <p:pic>
        <p:nvPicPr>
          <p:cNvPr id="8" name="Billede 7">
            <a:extLst>
              <a:ext uri="{FF2B5EF4-FFF2-40B4-BE49-F238E27FC236}">
                <a16:creationId xmlns:a16="http://schemas.microsoft.com/office/drawing/2014/main" id="{135AA038-260D-471F-8955-C53173C68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99" y="4173532"/>
            <a:ext cx="7315215" cy="2286005"/>
          </a:xfrm>
          <a:prstGeom prst="rect">
            <a:avLst/>
          </a:prstGeom>
        </p:spPr>
      </p:pic>
      <p:pic>
        <p:nvPicPr>
          <p:cNvPr id="9" name="Pladsholder til indhold 8">
            <a:extLst>
              <a:ext uri="{FF2B5EF4-FFF2-40B4-BE49-F238E27FC236}">
                <a16:creationId xmlns:a16="http://schemas.microsoft.com/office/drawing/2014/main" id="{E47A0B28-894D-402F-8518-4B994302DBE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845328" y="4173531"/>
            <a:ext cx="3657607" cy="2286005"/>
          </a:xfrm>
          <a:prstGeom prst="rect">
            <a:avLst/>
          </a:prstGeom>
        </p:spPr>
      </p:pic>
      <p:sp>
        <p:nvSpPr>
          <p:cNvPr id="10" name="Pladsholder til sidefod 9">
            <a:extLst>
              <a:ext uri="{FF2B5EF4-FFF2-40B4-BE49-F238E27FC236}">
                <a16:creationId xmlns:a16="http://schemas.microsoft.com/office/drawing/2014/main" id="{BDF55F2E-E71C-485D-AAB0-D4CEA3D5516E}"/>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83113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990A16-497F-442A-93FF-6F29F3FEAB58}"/>
              </a:ext>
            </a:extLst>
          </p:cNvPr>
          <p:cNvSpPr>
            <a:spLocks noGrp="1"/>
          </p:cNvSpPr>
          <p:nvPr>
            <p:ph type="title"/>
          </p:nvPr>
        </p:nvSpPr>
        <p:spPr/>
        <p:txBody>
          <a:bodyPr/>
          <a:lstStyle/>
          <a:p>
            <a:r>
              <a:rPr lang="da-DK" dirty="0"/>
              <a:t>Feature </a:t>
            </a:r>
            <a:r>
              <a:rPr lang="da-DK" dirty="0" err="1"/>
              <a:t>Importance</a:t>
            </a:r>
            <a:endParaRPr lang="en-150" dirty="0"/>
          </a:p>
        </p:txBody>
      </p:sp>
      <p:sp>
        <p:nvSpPr>
          <p:cNvPr id="3" name="Pladsholder til indhold 2">
            <a:extLst>
              <a:ext uri="{FF2B5EF4-FFF2-40B4-BE49-F238E27FC236}">
                <a16:creationId xmlns:a16="http://schemas.microsoft.com/office/drawing/2014/main" id="{F443A040-294F-4030-9380-B441D8C9A6DB}"/>
              </a:ext>
            </a:extLst>
          </p:cNvPr>
          <p:cNvSpPr>
            <a:spLocks noGrp="1"/>
          </p:cNvSpPr>
          <p:nvPr>
            <p:ph sz="half" idx="1"/>
          </p:nvPr>
        </p:nvSpPr>
        <p:spPr/>
        <p:txBody>
          <a:bodyPr/>
          <a:lstStyle/>
          <a:p>
            <a:r>
              <a:rPr lang="da-DK" sz="1800" dirty="0"/>
              <a:t>Permutation (10 </a:t>
            </a:r>
            <a:r>
              <a:rPr lang="da-DK" sz="1800" dirty="0" err="1"/>
              <a:t>repeats</a:t>
            </a:r>
            <a:r>
              <a:rPr lang="da-DK" sz="1800" dirty="0"/>
              <a:t>) and split </a:t>
            </a:r>
            <a:r>
              <a:rPr lang="da-DK" sz="1800" dirty="0" err="1"/>
              <a:t>importance</a:t>
            </a:r>
            <a:endParaRPr lang="da-DK" sz="1800" dirty="0"/>
          </a:p>
          <a:p>
            <a:r>
              <a:rPr lang="da-DK" sz="1800" dirty="0"/>
              <a:t>SHAP </a:t>
            </a:r>
            <a:r>
              <a:rPr lang="da-DK" sz="1800" dirty="0" err="1"/>
              <a:t>values</a:t>
            </a:r>
            <a:r>
              <a:rPr lang="da-DK" sz="1800" dirty="0"/>
              <a:t> </a:t>
            </a:r>
          </a:p>
          <a:p>
            <a:pPr marL="0" indent="0">
              <a:buNone/>
            </a:pPr>
            <a:endParaRPr lang="da-DK" sz="1800" dirty="0"/>
          </a:p>
          <a:p>
            <a:pPr marL="0" indent="0" algn="r">
              <a:buNone/>
            </a:pPr>
            <a:r>
              <a:rPr lang="da-DK" sz="1800" dirty="0"/>
              <a:t>    … Homemade features </a:t>
            </a:r>
            <a:r>
              <a:rPr lang="da-DK" sz="1800" dirty="0" err="1"/>
              <a:t>are</a:t>
            </a:r>
            <a:r>
              <a:rPr lang="da-DK" sz="1800" dirty="0"/>
              <a:t> </a:t>
            </a:r>
            <a:r>
              <a:rPr lang="da-DK" sz="1800" dirty="0" err="1"/>
              <a:t>competitive</a:t>
            </a:r>
            <a:r>
              <a:rPr lang="da-DK" sz="1800" dirty="0"/>
              <a:t>!  </a:t>
            </a:r>
            <a:endParaRPr lang="en-150" sz="1800" dirty="0"/>
          </a:p>
          <a:p>
            <a:endParaRPr lang="en-150" dirty="0"/>
          </a:p>
        </p:txBody>
      </p:sp>
      <p:sp>
        <p:nvSpPr>
          <p:cNvPr id="6" name="Pladsholder til slidenummer 5">
            <a:extLst>
              <a:ext uri="{FF2B5EF4-FFF2-40B4-BE49-F238E27FC236}">
                <a16:creationId xmlns:a16="http://schemas.microsoft.com/office/drawing/2014/main" id="{5550AD48-8490-4ED6-976D-E20785EBB355}"/>
              </a:ext>
            </a:extLst>
          </p:cNvPr>
          <p:cNvSpPr>
            <a:spLocks noGrp="1"/>
          </p:cNvSpPr>
          <p:nvPr>
            <p:ph type="sldNum" sz="quarter" idx="12"/>
          </p:nvPr>
        </p:nvSpPr>
        <p:spPr/>
        <p:txBody>
          <a:bodyPr/>
          <a:lstStyle/>
          <a:p>
            <a:fld id="{091A926C-488A-4E3E-9C21-57CAA120E114}" type="slidenum">
              <a:rPr lang="en-GB" smtClean="0"/>
              <a:t>7</a:t>
            </a:fld>
            <a:endParaRPr lang="en-GB" dirty="0"/>
          </a:p>
        </p:txBody>
      </p:sp>
      <p:pic>
        <p:nvPicPr>
          <p:cNvPr id="7" name="Billede 6">
            <a:extLst>
              <a:ext uri="{FF2B5EF4-FFF2-40B4-BE49-F238E27FC236}">
                <a16:creationId xmlns:a16="http://schemas.microsoft.com/office/drawing/2014/main" id="{F7F4046C-0D0B-46B4-9A90-0196F8BFB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504" y="781841"/>
            <a:ext cx="4594059" cy="5455445"/>
          </a:xfrm>
          <a:prstGeom prst="rect">
            <a:avLst/>
          </a:prstGeom>
        </p:spPr>
      </p:pic>
      <p:pic>
        <p:nvPicPr>
          <p:cNvPr id="8" name="Billede 7">
            <a:extLst>
              <a:ext uri="{FF2B5EF4-FFF2-40B4-BE49-F238E27FC236}">
                <a16:creationId xmlns:a16="http://schemas.microsoft.com/office/drawing/2014/main" id="{2DA8A9DA-65CD-4B35-A101-91AFBAFE6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38" y="3553352"/>
            <a:ext cx="6038852" cy="2683934"/>
          </a:xfrm>
          <a:prstGeom prst="rect">
            <a:avLst/>
          </a:prstGeom>
        </p:spPr>
      </p:pic>
      <p:sp>
        <p:nvSpPr>
          <p:cNvPr id="9" name="Pladsholder til sidefod 8">
            <a:extLst>
              <a:ext uri="{FF2B5EF4-FFF2-40B4-BE49-F238E27FC236}">
                <a16:creationId xmlns:a16="http://schemas.microsoft.com/office/drawing/2014/main" id="{3DBA69AE-0814-4F05-A670-C120E74DD60C}"/>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35427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73666-B691-41D1-8A27-52455E1D1670}"/>
              </a:ext>
            </a:extLst>
          </p:cNvPr>
          <p:cNvSpPr>
            <a:spLocks noGrp="1"/>
          </p:cNvSpPr>
          <p:nvPr>
            <p:ph type="title"/>
          </p:nvPr>
        </p:nvSpPr>
        <p:spPr/>
        <p:txBody>
          <a:bodyPr/>
          <a:lstStyle/>
          <a:p>
            <a:r>
              <a:rPr lang="da-DK" dirty="0" err="1"/>
              <a:t>Improvement</a:t>
            </a:r>
            <a:r>
              <a:rPr lang="da-DK" dirty="0"/>
              <a:t>?</a:t>
            </a:r>
            <a:endParaRPr lang="en-150" dirty="0"/>
          </a:p>
        </p:txBody>
      </p:sp>
      <mc:AlternateContent xmlns:mc="http://schemas.openxmlformats.org/markup-compatibility/2006" xmlns:a14="http://schemas.microsoft.com/office/drawing/2010/main">
        <mc:Choice Requires="a14">
          <p:sp>
            <p:nvSpPr>
              <p:cNvPr id="3" name="Pladsholder til indhold 2">
                <a:extLst>
                  <a:ext uri="{FF2B5EF4-FFF2-40B4-BE49-F238E27FC236}">
                    <a16:creationId xmlns:a16="http://schemas.microsoft.com/office/drawing/2014/main" id="{9D314342-5A70-4945-86F5-9FC8F13FA9A8}"/>
                  </a:ext>
                </a:extLst>
              </p:cNvPr>
              <p:cNvSpPr>
                <a:spLocks noGrp="1"/>
              </p:cNvSpPr>
              <p:nvPr>
                <p:ph sz="half" idx="1"/>
              </p:nvPr>
            </p:nvSpPr>
            <p:spPr>
              <a:xfrm>
                <a:off x="588964" y="1635125"/>
                <a:ext cx="9888536" cy="4675187"/>
              </a:xfrm>
            </p:spPr>
            <p:txBody>
              <a:bodyPr/>
              <a:lstStyle/>
              <a:p>
                <a:r>
                  <a:rPr lang="da-DK" sz="1800" dirty="0"/>
                  <a:t>LightGBM </a:t>
                </a:r>
                <a:r>
                  <a:rPr lang="da-DK" sz="1800" dirty="0" err="1"/>
                  <a:t>Classifier</a:t>
                </a:r>
                <a:r>
                  <a:rPr lang="da-DK" sz="1800" dirty="0"/>
                  <a:t> (log </a:t>
                </a:r>
                <a:r>
                  <a:rPr lang="da-DK" sz="1800" dirty="0" err="1"/>
                  <a:t>loss</a:t>
                </a:r>
                <a:r>
                  <a:rPr lang="da-DK" sz="1800" dirty="0"/>
                  <a:t>)</a:t>
                </a:r>
              </a:p>
              <a:p>
                <a:r>
                  <a:rPr lang="da-DK" sz="1800" dirty="0" err="1"/>
                  <a:t>StandardScaler</a:t>
                </a:r>
                <a:r>
                  <a:rPr lang="da-DK" sz="1800" dirty="0"/>
                  <a:t>, Data split </a:t>
                </a:r>
                <a:r>
                  <a:rPr lang="da-DK" sz="1800" dirty="0" err="1"/>
                  <a:t>Train:Val:Test</a:t>
                </a:r>
                <a:r>
                  <a:rPr lang="da-DK" sz="1800" dirty="0"/>
                  <a:t> =70:10:20</a:t>
                </a:r>
              </a:p>
              <a:p>
                <a:r>
                  <a:rPr lang="da-DK" sz="1800" dirty="0"/>
                  <a:t>Hyper parameter </a:t>
                </a:r>
                <a:r>
                  <a:rPr lang="da-DK" sz="1800" dirty="0" err="1"/>
                  <a:t>optimization</a:t>
                </a:r>
                <a:r>
                  <a:rPr lang="da-DK" sz="1800" dirty="0"/>
                  <a:t> (</a:t>
                </a:r>
                <a:r>
                  <a:rPr lang="da-DK" sz="1800" dirty="0" err="1"/>
                  <a:t>GridSearch</a:t>
                </a:r>
                <a:r>
                  <a:rPr lang="da-DK" sz="1800" dirty="0"/>
                  <a:t> with 5CV)</a:t>
                </a:r>
              </a:p>
              <a:p>
                <a:pPr lvl="1"/>
                <a14:m>
                  <m:oMath xmlns:m="http://schemas.openxmlformats.org/officeDocument/2006/math">
                    <m:sSub>
                      <m:sSubPr>
                        <m:ctrlPr>
                          <a:rPr lang="da-DK" sz="1400" b="0" i="1" smtClean="0">
                            <a:latin typeface="Cambria Math" panose="02040503050406030204" pitchFamily="18" charset="0"/>
                          </a:rPr>
                        </m:ctrlPr>
                      </m:sSubPr>
                      <m:e>
                        <m:r>
                          <m:rPr>
                            <m:sty m:val="p"/>
                          </m:rPr>
                          <a:rPr lang="da-DK" sz="1400" b="0" i="0" smtClean="0">
                            <a:latin typeface="Cambria Math" panose="02040503050406030204" pitchFamily="18" charset="0"/>
                          </a:rPr>
                          <m:t>Γ</m:t>
                        </m:r>
                      </m:e>
                      <m:sub>
                        <m:r>
                          <m:rPr>
                            <m:sty m:val="p"/>
                          </m:rPr>
                          <a:rPr lang="da-DK" sz="1400" b="0" i="0" smtClean="0">
                            <a:latin typeface="Cambria Math" panose="02040503050406030204" pitchFamily="18" charset="0"/>
                          </a:rPr>
                          <m:t>learn</m:t>
                        </m:r>
                      </m:sub>
                    </m:sSub>
                    <m:r>
                      <a:rPr lang="da-DK" sz="1400" b="0" i="1" smtClean="0">
                        <a:latin typeface="Cambria Math" panose="02040503050406030204" pitchFamily="18" charset="0"/>
                      </a:rPr>
                      <m:t>=8.14×</m:t>
                    </m:r>
                    <m:sSup>
                      <m:sSupPr>
                        <m:ctrlPr>
                          <a:rPr lang="da-DK" sz="1400" b="0" i="1" smtClean="0">
                            <a:latin typeface="Cambria Math" panose="02040503050406030204" pitchFamily="18" charset="0"/>
                          </a:rPr>
                        </m:ctrlPr>
                      </m:sSupPr>
                      <m:e>
                        <m:r>
                          <a:rPr lang="da-DK" sz="1400" b="0" i="1" smtClean="0">
                            <a:latin typeface="Cambria Math" panose="02040503050406030204" pitchFamily="18" charset="0"/>
                          </a:rPr>
                          <m:t>10</m:t>
                        </m:r>
                      </m:e>
                      <m:sup>
                        <m:r>
                          <a:rPr lang="da-DK" sz="1400" b="0" i="1" smtClean="0">
                            <a:latin typeface="Cambria Math" panose="02040503050406030204" pitchFamily="18" charset="0"/>
                          </a:rPr>
                          <m:t>−4</m:t>
                        </m:r>
                      </m:sup>
                    </m:sSup>
                  </m:oMath>
                </a14:m>
                <a:r>
                  <a:rPr lang="da-DK" sz="1400" b="0" dirty="0"/>
                  <a:t>, </a:t>
                </a:r>
                <a14:m>
                  <m:oMath xmlns:m="http://schemas.openxmlformats.org/officeDocument/2006/math">
                    <m:r>
                      <a:rPr lang="da-DK" sz="1400" b="0" i="0" smtClean="0">
                        <a:latin typeface="Cambria Math" panose="02040503050406030204" pitchFamily="18" charset="0"/>
                      </a:rPr>
                      <m:t>  </m:t>
                    </m:r>
                    <m:r>
                      <m:rPr>
                        <m:sty m:val="p"/>
                      </m:rPr>
                      <a:rPr lang="da-DK" sz="1400" b="0" i="0" smtClean="0">
                        <a:latin typeface="Cambria Math" panose="02040503050406030204" pitchFamily="18" charset="0"/>
                      </a:rPr>
                      <m:t>max</m:t>
                    </m:r>
                    <m:r>
                      <a:rPr lang="da-DK" sz="1400" b="0" i="0" smtClean="0">
                        <a:latin typeface="Cambria Math" panose="02040503050406030204" pitchFamily="18" charset="0"/>
                      </a:rPr>
                      <m:t> </m:t>
                    </m:r>
                    <m:r>
                      <m:rPr>
                        <m:sty m:val="p"/>
                      </m:rPr>
                      <a:rPr lang="da-DK" sz="1400" b="0" i="0" smtClean="0">
                        <a:latin typeface="Cambria Math" panose="02040503050406030204" pitchFamily="18" charset="0"/>
                      </a:rPr>
                      <m:t>depth</m:t>
                    </m:r>
                    <m:r>
                      <a:rPr lang="da-DK" sz="1400" b="0" i="0" smtClean="0">
                        <a:latin typeface="Cambria Math" panose="02040503050406030204" pitchFamily="18" charset="0"/>
                      </a:rPr>
                      <m:t>=</m:t>
                    </m:r>
                    <m:r>
                      <a:rPr lang="da-DK" sz="1400" b="0" i="1" smtClean="0">
                        <a:latin typeface="Cambria Math" panose="02040503050406030204" pitchFamily="18" charset="0"/>
                      </a:rPr>
                      <m:t>6</m:t>
                    </m:r>
                  </m:oMath>
                </a14:m>
                <a:r>
                  <a:rPr lang="da-DK" sz="1400" b="0" dirty="0"/>
                  <a:t>, </a:t>
                </a:r>
                <a14:m>
                  <m:oMath xmlns:m="http://schemas.openxmlformats.org/officeDocument/2006/math">
                    <m:r>
                      <m:rPr>
                        <m:sty m:val="p"/>
                      </m:rPr>
                      <a:rPr lang="da-DK" sz="1400" b="0" i="0" smtClean="0">
                        <a:latin typeface="Cambria Math" panose="02040503050406030204" pitchFamily="18" charset="0"/>
                      </a:rPr>
                      <m:t>num</m:t>
                    </m:r>
                    <m:r>
                      <a:rPr lang="da-DK" sz="1400" b="0" i="0" smtClean="0">
                        <a:latin typeface="Cambria Math" panose="02040503050406030204" pitchFamily="18" charset="0"/>
                      </a:rPr>
                      <m:t> </m:t>
                    </m:r>
                    <m:r>
                      <m:rPr>
                        <m:sty m:val="p"/>
                      </m:rPr>
                      <a:rPr lang="da-DK" sz="1400" b="0" i="0" smtClean="0">
                        <a:latin typeface="Cambria Math" panose="02040503050406030204" pitchFamily="18" charset="0"/>
                      </a:rPr>
                      <m:t>leaves</m:t>
                    </m:r>
                    <m:r>
                      <a:rPr lang="da-DK" sz="1400" b="0" i="0" smtClean="0">
                        <a:latin typeface="Cambria Math" panose="02040503050406030204" pitchFamily="18" charset="0"/>
                      </a:rPr>
                      <m:t>=</m:t>
                    </m:r>
                    <m:r>
                      <a:rPr lang="da-DK" sz="1400" b="0" i="1" smtClean="0">
                        <a:latin typeface="Cambria Math" panose="02040503050406030204" pitchFamily="18" charset="0"/>
                      </a:rPr>
                      <m:t>9</m:t>
                    </m:r>
                  </m:oMath>
                </a14:m>
                <a:r>
                  <a:rPr lang="da-DK" sz="1400" b="0" dirty="0"/>
                  <a:t>, </a:t>
                </a:r>
                <a14:m>
                  <m:oMath xmlns:m="http://schemas.openxmlformats.org/officeDocument/2006/math">
                    <m:sSub>
                      <m:sSubPr>
                        <m:ctrlPr>
                          <a:rPr lang="da-DK" sz="1400" b="0" i="1" smtClean="0">
                            <a:latin typeface="Cambria Math" panose="02040503050406030204" pitchFamily="18" charset="0"/>
                          </a:rPr>
                        </m:ctrlPr>
                      </m:sSubPr>
                      <m:e>
                        <m:r>
                          <a:rPr lang="da-DK" sz="1400" b="0" i="1" smtClean="0">
                            <a:latin typeface="Cambria Math" panose="02040503050406030204" pitchFamily="18" charset="0"/>
                          </a:rPr>
                          <m:t>𝑛</m:t>
                        </m:r>
                      </m:e>
                      <m:sub>
                        <m:r>
                          <m:rPr>
                            <m:sty m:val="p"/>
                          </m:rPr>
                          <a:rPr lang="da-DK" sz="1400" b="0" i="0" smtClean="0">
                            <a:latin typeface="Cambria Math" panose="02040503050406030204" pitchFamily="18" charset="0"/>
                          </a:rPr>
                          <m:t>estimators</m:t>
                        </m:r>
                      </m:sub>
                    </m:sSub>
                    <m:r>
                      <a:rPr lang="da-DK" sz="1400">
                        <a:latin typeface="Cambria Math" panose="02040503050406030204" pitchFamily="18" charset="0"/>
                      </a:rPr>
                      <m:t>=30000</m:t>
                    </m:r>
                  </m:oMath>
                </a14:m>
                <a:r>
                  <a:rPr lang="da-DK" sz="1400" b="0" dirty="0"/>
                  <a:t> (</a:t>
                </a:r>
                <a:r>
                  <a:rPr lang="da-DK" sz="1400" b="0" dirty="0" err="1"/>
                  <a:t>early</a:t>
                </a:r>
                <a:r>
                  <a:rPr lang="da-DK" sz="1400" b="0" dirty="0"/>
                  <a:t> stopping 1000)</a:t>
                </a:r>
                <a:endParaRPr lang="da-DK" sz="1400" dirty="0"/>
              </a:p>
              <a:p>
                <a:pPr marL="0" indent="0">
                  <a:buNone/>
                </a:pPr>
                <a:endParaRPr lang="en-150" dirty="0"/>
              </a:p>
            </p:txBody>
          </p:sp>
        </mc:Choice>
        <mc:Fallback xmlns="">
          <p:sp>
            <p:nvSpPr>
              <p:cNvPr id="3" name="Pladsholder til indhold 2">
                <a:extLst>
                  <a:ext uri="{FF2B5EF4-FFF2-40B4-BE49-F238E27FC236}">
                    <a16:creationId xmlns:a16="http://schemas.microsoft.com/office/drawing/2014/main" id="{9D314342-5A70-4945-86F5-9FC8F13FA9A8}"/>
                  </a:ext>
                </a:extLst>
              </p:cNvPr>
              <p:cNvSpPr>
                <a:spLocks noGrp="1" noRot="1" noChangeAspect="1" noMove="1" noResize="1" noEditPoints="1" noAdjustHandles="1" noChangeArrowheads="1" noChangeShapeType="1" noTextEdit="1"/>
              </p:cNvSpPr>
              <p:nvPr>
                <p:ph sz="half" idx="1"/>
              </p:nvPr>
            </p:nvSpPr>
            <p:spPr>
              <a:xfrm>
                <a:off x="588964" y="1635125"/>
                <a:ext cx="9888536" cy="4675187"/>
              </a:xfrm>
              <a:blipFill>
                <a:blip r:embed="rId2"/>
                <a:stretch>
                  <a:fillRect l="-1356" t="-1695"/>
                </a:stretch>
              </a:blipFill>
            </p:spPr>
            <p:txBody>
              <a:bodyPr/>
              <a:lstStyle/>
              <a:p>
                <a:r>
                  <a:rPr lang="en-150">
                    <a:noFill/>
                  </a:rPr>
                  <a:t> </a:t>
                </a:r>
              </a:p>
            </p:txBody>
          </p:sp>
        </mc:Fallback>
      </mc:AlternateContent>
      <p:sp>
        <p:nvSpPr>
          <p:cNvPr id="6" name="Pladsholder til slidenummer 5">
            <a:extLst>
              <a:ext uri="{FF2B5EF4-FFF2-40B4-BE49-F238E27FC236}">
                <a16:creationId xmlns:a16="http://schemas.microsoft.com/office/drawing/2014/main" id="{26FE39A9-FD92-4EC8-8D17-84FA90631218}"/>
              </a:ext>
            </a:extLst>
          </p:cNvPr>
          <p:cNvSpPr>
            <a:spLocks noGrp="1"/>
          </p:cNvSpPr>
          <p:nvPr>
            <p:ph type="sldNum" sz="quarter" idx="12"/>
          </p:nvPr>
        </p:nvSpPr>
        <p:spPr/>
        <p:txBody>
          <a:bodyPr/>
          <a:lstStyle/>
          <a:p>
            <a:fld id="{091A926C-488A-4E3E-9C21-57CAA120E114}" type="slidenum">
              <a:rPr lang="en-GB" smtClean="0"/>
              <a:t>8</a:t>
            </a:fld>
            <a:endParaRPr lang="en-GB" dirty="0"/>
          </a:p>
        </p:txBody>
      </p:sp>
      <p:pic>
        <p:nvPicPr>
          <p:cNvPr id="7" name="Pladsholder til indhold 6" descr="Et billede, der indeholder tekst&#10;&#10;Automatisk genereret beskrivelse">
            <a:extLst>
              <a:ext uri="{FF2B5EF4-FFF2-40B4-BE49-F238E27FC236}">
                <a16:creationId xmlns:a16="http://schemas.microsoft.com/office/drawing/2014/main" id="{50805BC9-B61D-4BE0-88B8-C55BBE53A75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03606" y="3515872"/>
            <a:ext cx="3047582" cy="3047582"/>
          </a:xfrm>
          <a:prstGeom prst="rect">
            <a:avLst/>
          </a:prstGeom>
        </p:spPr>
      </p:pic>
      <p:sp>
        <p:nvSpPr>
          <p:cNvPr id="8" name="Tekstfelt 7">
            <a:extLst>
              <a:ext uri="{FF2B5EF4-FFF2-40B4-BE49-F238E27FC236}">
                <a16:creationId xmlns:a16="http://schemas.microsoft.com/office/drawing/2014/main" id="{598B1850-4314-4428-876A-A907151AD9CD}"/>
              </a:ext>
            </a:extLst>
          </p:cNvPr>
          <p:cNvSpPr txBox="1"/>
          <p:nvPr/>
        </p:nvSpPr>
        <p:spPr>
          <a:xfrm rot="16200000">
            <a:off x="3465399" y="4669551"/>
            <a:ext cx="1055882" cy="200055"/>
          </a:xfrm>
          <a:prstGeom prst="rect">
            <a:avLst/>
          </a:prstGeom>
          <a:noFill/>
        </p:spPr>
        <p:txBody>
          <a:bodyPr wrap="square" rtlCol="0">
            <a:spAutoFit/>
          </a:bodyPr>
          <a:lstStyle/>
          <a:p>
            <a:r>
              <a:rPr lang="da-DK" sz="700" dirty="0" err="1"/>
              <a:t>Truth</a:t>
            </a:r>
            <a:endParaRPr lang="en-150" sz="700" dirty="0"/>
          </a:p>
        </p:txBody>
      </p:sp>
      <p:pic>
        <p:nvPicPr>
          <p:cNvPr id="10" name="Billede 9" descr="Et billede, der indeholder tekst&#10;&#10;Automatisk genereret beskrivelse">
            <a:extLst>
              <a:ext uri="{FF2B5EF4-FFF2-40B4-BE49-F238E27FC236}">
                <a16:creationId xmlns:a16="http://schemas.microsoft.com/office/drawing/2014/main" id="{1755EAA0-0741-492E-ABA7-29E1F9D00800}"/>
              </a:ext>
            </a:extLst>
          </p:cNvPr>
          <p:cNvPicPr>
            <a:picLocks noChangeAspect="1"/>
          </p:cNvPicPr>
          <p:nvPr/>
        </p:nvPicPr>
        <p:blipFill>
          <a:blip r:embed="rId4"/>
          <a:stretch>
            <a:fillRect/>
          </a:stretch>
        </p:blipFill>
        <p:spPr>
          <a:xfrm>
            <a:off x="7372024" y="3593937"/>
            <a:ext cx="3257876" cy="3257876"/>
          </a:xfrm>
          <a:prstGeom prst="rect">
            <a:avLst/>
          </a:prstGeom>
        </p:spPr>
      </p:pic>
      <p:sp>
        <p:nvSpPr>
          <p:cNvPr id="12" name="Tekstfelt 11">
            <a:extLst>
              <a:ext uri="{FF2B5EF4-FFF2-40B4-BE49-F238E27FC236}">
                <a16:creationId xmlns:a16="http://schemas.microsoft.com/office/drawing/2014/main" id="{25665704-6F9E-4FFB-AC9F-8C42DE312FB7}"/>
              </a:ext>
            </a:extLst>
          </p:cNvPr>
          <p:cNvSpPr txBox="1"/>
          <p:nvPr/>
        </p:nvSpPr>
        <p:spPr>
          <a:xfrm>
            <a:off x="1380412" y="3429000"/>
            <a:ext cx="9173288" cy="369332"/>
          </a:xfrm>
          <a:prstGeom prst="rect">
            <a:avLst/>
          </a:prstGeom>
          <a:noFill/>
        </p:spPr>
        <p:txBody>
          <a:bodyPr wrap="square">
            <a:spAutoFit/>
          </a:bodyPr>
          <a:lstStyle/>
          <a:p>
            <a:r>
              <a:rPr lang="da-DK" sz="1800" dirty="0" err="1"/>
              <a:t>Librosa</a:t>
            </a:r>
            <a:r>
              <a:rPr lang="da-DK" sz="1800" dirty="0"/>
              <a:t> &amp; timbre:                         All 41 variables:                              </a:t>
            </a:r>
            <a:r>
              <a:rPr lang="da-DK" dirty="0"/>
              <a:t>Top 10 variables:</a:t>
            </a:r>
          </a:p>
        </p:txBody>
      </p:sp>
      <p:sp>
        <p:nvSpPr>
          <p:cNvPr id="13" name="Pladsholder til sidefod 12">
            <a:extLst>
              <a:ext uri="{FF2B5EF4-FFF2-40B4-BE49-F238E27FC236}">
                <a16:creationId xmlns:a16="http://schemas.microsoft.com/office/drawing/2014/main" id="{ABC7686B-5CC4-4E53-AE11-2689E6EF35A3}"/>
              </a:ext>
            </a:extLst>
          </p:cNvPr>
          <p:cNvSpPr>
            <a:spLocks noGrp="1"/>
          </p:cNvSpPr>
          <p:nvPr>
            <p:ph type="ftr" sz="quarter" idx="11"/>
          </p:nvPr>
        </p:nvSpPr>
        <p:spPr/>
        <p:txBody>
          <a:bodyPr/>
          <a:lstStyle/>
          <a:p>
            <a:r>
              <a:rPr lang="en-US"/>
              <a:t>Applied Machine Learning 2021 Final Project</a:t>
            </a:r>
            <a:endParaRPr lang="en-GB" dirty="0"/>
          </a:p>
        </p:txBody>
      </p:sp>
      <p:pic>
        <p:nvPicPr>
          <p:cNvPr id="15" name="Billede 14" descr="Et billede, der indeholder tekst&#10;&#10;Automatisk genereret beskrivelse">
            <a:extLst>
              <a:ext uri="{FF2B5EF4-FFF2-40B4-BE49-F238E27FC236}">
                <a16:creationId xmlns:a16="http://schemas.microsoft.com/office/drawing/2014/main" id="{A4ADD486-FF80-415C-94BF-55936A316551}"/>
              </a:ext>
            </a:extLst>
          </p:cNvPr>
          <p:cNvPicPr>
            <a:picLocks noChangeAspect="1"/>
          </p:cNvPicPr>
          <p:nvPr/>
        </p:nvPicPr>
        <p:blipFill>
          <a:blip r:embed="rId5"/>
          <a:stretch>
            <a:fillRect/>
          </a:stretch>
        </p:blipFill>
        <p:spPr>
          <a:xfrm>
            <a:off x="578726" y="3612212"/>
            <a:ext cx="3221326" cy="3221326"/>
          </a:xfrm>
          <a:prstGeom prst="rect">
            <a:avLst/>
          </a:prstGeom>
        </p:spPr>
      </p:pic>
      <p:sp>
        <p:nvSpPr>
          <p:cNvPr id="16" name="Tekstfelt 15">
            <a:extLst>
              <a:ext uri="{FF2B5EF4-FFF2-40B4-BE49-F238E27FC236}">
                <a16:creationId xmlns:a16="http://schemas.microsoft.com/office/drawing/2014/main" id="{993FE403-6516-40E5-9490-B9C042F86C11}"/>
              </a:ext>
            </a:extLst>
          </p:cNvPr>
          <p:cNvSpPr txBox="1"/>
          <p:nvPr/>
        </p:nvSpPr>
        <p:spPr>
          <a:xfrm rot="2271815">
            <a:off x="9923805" y="3033456"/>
            <a:ext cx="1714499" cy="646331"/>
          </a:xfrm>
          <a:prstGeom prst="rect">
            <a:avLst/>
          </a:prstGeom>
          <a:noFill/>
        </p:spPr>
        <p:txBody>
          <a:bodyPr wrap="square" rtlCol="0">
            <a:spAutoFit/>
          </a:bodyPr>
          <a:lstStyle/>
          <a:p>
            <a:pPr algn="ctr"/>
            <a:r>
              <a:rPr lang="da-DK" dirty="0"/>
              <a:t>Modest </a:t>
            </a:r>
            <a:r>
              <a:rPr lang="da-DK" dirty="0" err="1"/>
              <a:t>improvement</a:t>
            </a:r>
            <a:r>
              <a:rPr lang="da-DK" dirty="0"/>
              <a:t>!</a:t>
            </a:r>
            <a:endParaRPr lang="en-150" dirty="0"/>
          </a:p>
        </p:txBody>
      </p:sp>
    </p:spTree>
    <p:extLst>
      <p:ext uri="{BB962C8B-B14F-4D97-AF65-F5344CB8AC3E}">
        <p14:creationId xmlns:p14="http://schemas.microsoft.com/office/powerpoint/2010/main" val="368450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1288F388-3B1F-49A2-9DB0-3641F26B39B1}"/>
              </a:ext>
            </a:extLst>
          </p:cNvPr>
          <p:cNvSpPr>
            <a:spLocks noGrp="1"/>
          </p:cNvSpPr>
          <p:nvPr>
            <p:ph sz="half" idx="1"/>
          </p:nvPr>
        </p:nvSpPr>
        <p:spPr>
          <a:xfrm>
            <a:off x="633352" y="809502"/>
            <a:ext cx="8574086" cy="4675187"/>
          </a:xfrm>
        </p:spPr>
        <p:txBody>
          <a:bodyPr/>
          <a:lstStyle/>
          <a:p>
            <a:r>
              <a:rPr lang="da-DK" sz="1800" dirty="0" err="1"/>
              <a:t>Rythmic</a:t>
            </a:r>
            <a:r>
              <a:rPr lang="da-DK" sz="1800" dirty="0"/>
              <a:t> features </a:t>
            </a:r>
            <a:r>
              <a:rPr lang="da-DK" sz="1800" dirty="0" err="1"/>
              <a:t>improves</a:t>
            </a:r>
            <a:r>
              <a:rPr lang="da-DK" sz="1800" dirty="0"/>
              <a:t> model </a:t>
            </a:r>
            <a:r>
              <a:rPr lang="da-DK" sz="1800" dirty="0" err="1"/>
              <a:t>somewhat</a:t>
            </a:r>
            <a:endParaRPr lang="da-DK" sz="1800" dirty="0"/>
          </a:p>
          <a:p>
            <a:r>
              <a:rPr lang="da-DK" sz="1800" dirty="0" err="1"/>
              <a:t>Surprising</a:t>
            </a:r>
            <a:r>
              <a:rPr lang="da-DK" sz="1800" dirty="0"/>
              <a:t> for </a:t>
            </a:r>
            <a:r>
              <a:rPr lang="da-DK" sz="1800" dirty="0" err="1"/>
              <a:t>me</a:t>
            </a:r>
            <a:r>
              <a:rPr lang="da-DK" sz="1800" dirty="0"/>
              <a:t> </a:t>
            </a:r>
            <a:r>
              <a:rPr lang="da-DK" sz="1800" dirty="0" err="1"/>
              <a:t>that</a:t>
            </a:r>
            <a:r>
              <a:rPr lang="da-DK" sz="1800" dirty="0"/>
              <a:t> ”</a:t>
            </a:r>
            <a:r>
              <a:rPr lang="da-DK" sz="1800" dirty="0" err="1"/>
              <a:t>Early</a:t>
            </a:r>
            <a:r>
              <a:rPr lang="da-DK" sz="1800" dirty="0"/>
              <a:t>” &amp; ”</a:t>
            </a:r>
            <a:r>
              <a:rPr lang="da-DK" sz="1800" dirty="0" err="1"/>
              <a:t>Late</a:t>
            </a:r>
            <a:r>
              <a:rPr lang="da-DK" sz="1800" dirty="0"/>
              <a:t>” variables </a:t>
            </a:r>
            <a:r>
              <a:rPr lang="da-DK" sz="1800" dirty="0" err="1"/>
              <a:t>aren’t</a:t>
            </a:r>
            <a:r>
              <a:rPr lang="da-DK" sz="1800" dirty="0"/>
              <a:t> more </a:t>
            </a:r>
            <a:r>
              <a:rPr lang="da-DK" sz="1800" dirty="0" err="1"/>
              <a:t>important</a:t>
            </a:r>
            <a:endParaRPr lang="da-DK" sz="1800" dirty="0"/>
          </a:p>
          <a:p>
            <a:r>
              <a:rPr lang="da-DK" sz="1800" dirty="0" err="1"/>
              <a:t>Many</a:t>
            </a:r>
            <a:r>
              <a:rPr lang="da-DK" sz="1800" dirty="0"/>
              <a:t> variables, </a:t>
            </a:r>
            <a:r>
              <a:rPr lang="da-DK" sz="1800" dirty="0" err="1"/>
              <a:t>little</a:t>
            </a:r>
            <a:r>
              <a:rPr lang="da-DK" sz="1800" dirty="0"/>
              <a:t> data... 	</a:t>
            </a:r>
          </a:p>
          <a:p>
            <a:pPr lvl="1"/>
            <a:r>
              <a:rPr lang="da-DK" sz="1400" dirty="0" err="1"/>
              <a:t>Get</a:t>
            </a:r>
            <a:r>
              <a:rPr lang="da-DK" sz="1400" dirty="0"/>
              <a:t> more data</a:t>
            </a:r>
          </a:p>
          <a:p>
            <a:pPr lvl="1"/>
            <a:r>
              <a:rPr lang="da-DK" sz="1400" dirty="0" err="1"/>
              <a:t>Dimensionality</a:t>
            </a:r>
            <a:r>
              <a:rPr lang="da-DK" sz="1400" dirty="0"/>
              <a:t> </a:t>
            </a:r>
            <a:r>
              <a:rPr lang="da-DK" sz="1400" dirty="0" err="1"/>
              <a:t>reduction</a:t>
            </a:r>
            <a:endParaRPr lang="da-DK" sz="1400" dirty="0"/>
          </a:p>
          <a:p>
            <a:pPr lvl="1"/>
            <a:r>
              <a:rPr lang="da-DK" sz="1400" dirty="0" err="1"/>
              <a:t>Recursive</a:t>
            </a:r>
            <a:r>
              <a:rPr lang="da-DK" sz="1400" dirty="0"/>
              <a:t> feature elimination </a:t>
            </a:r>
          </a:p>
          <a:p>
            <a:r>
              <a:rPr lang="da-DK" sz="1800" dirty="0"/>
              <a:t>More </a:t>
            </a:r>
            <a:r>
              <a:rPr lang="da-DK" sz="1800" dirty="0" err="1"/>
              <a:t>advanced</a:t>
            </a:r>
            <a:r>
              <a:rPr lang="da-DK" sz="1800" dirty="0"/>
              <a:t> hyper parameter </a:t>
            </a:r>
            <a:r>
              <a:rPr lang="da-DK" sz="1800" dirty="0" err="1"/>
              <a:t>optimization</a:t>
            </a:r>
            <a:endParaRPr lang="da-DK" sz="1800" dirty="0"/>
          </a:p>
          <a:p>
            <a:r>
              <a:rPr lang="da-DK" sz="1800" dirty="0" err="1"/>
              <a:t>Extract</a:t>
            </a:r>
            <a:r>
              <a:rPr lang="da-DK" sz="1800" dirty="0"/>
              <a:t> </a:t>
            </a:r>
            <a:r>
              <a:rPr lang="da-DK" sz="1800" dirty="0" err="1"/>
              <a:t>chords</a:t>
            </a:r>
            <a:r>
              <a:rPr lang="da-DK" sz="1800" dirty="0"/>
              <a:t> and </a:t>
            </a:r>
            <a:r>
              <a:rPr lang="da-DK" sz="1800" dirty="0" err="1"/>
              <a:t>their</a:t>
            </a:r>
            <a:r>
              <a:rPr lang="da-DK" sz="1800" dirty="0"/>
              <a:t> progressions from </a:t>
            </a:r>
            <a:r>
              <a:rPr lang="da-DK" sz="1800" dirty="0" err="1"/>
              <a:t>Harmonic</a:t>
            </a:r>
            <a:r>
              <a:rPr lang="da-DK" sz="1800" dirty="0"/>
              <a:t> component</a:t>
            </a:r>
          </a:p>
          <a:p>
            <a:pPr lvl="1">
              <a:lnSpc>
                <a:spcPct val="150000"/>
              </a:lnSpc>
            </a:pPr>
            <a:endParaRPr lang="da-DK" sz="1400" dirty="0"/>
          </a:p>
          <a:p>
            <a:pPr lvl="1">
              <a:lnSpc>
                <a:spcPct val="150000"/>
              </a:lnSpc>
            </a:pPr>
            <a:endParaRPr lang="da-DK" sz="1400" dirty="0"/>
          </a:p>
          <a:p>
            <a:pPr>
              <a:lnSpc>
                <a:spcPct val="150000"/>
              </a:lnSpc>
            </a:pPr>
            <a:endParaRPr lang="da-DK" sz="1800" dirty="0"/>
          </a:p>
          <a:p>
            <a:pPr>
              <a:lnSpc>
                <a:spcPct val="150000"/>
              </a:lnSpc>
            </a:pPr>
            <a:endParaRPr lang="da-DK" sz="1800" dirty="0"/>
          </a:p>
          <a:p>
            <a:pPr>
              <a:lnSpc>
                <a:spcPct val="150000"/>
              </a:lnSpc>
            </a:pPr>
            <a:endParaRPr lang="da-DK" sz="1800" dirty="0"/>
          </a:p>
        </p:txBody>
      </p:sp>
      <p:sp>
        <p:nvSpPr>
          <p:cNvPr id="5" name="Pladsholder til sidefod 4">
            <a:extLst>
              <a:ext uri="{FF2B5EF4-FFF2-40B4-BE49-F238E27FC236}">
                <a16:creationId xmlns:a16="http://schemas.microsoft.com/office/drawing/2014/main" id="{EB906D40-5BD5-4D6B-8AD3-A27208A92B57}"/>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67543D4D-2B79-4B14-83AC-639E0A0E1E3E}"/>
              </a:ext>
            </a:extLst>
          </p:cNvPr>
          <p:cNvSpPr>
            <a:spLocks noGrp="1"/>
          </p:cNvSpPr>
          <p:nvPr>
            <p:ph type="sldNum" sz="quarter" idx="12"/>
          </p:nvPr>
        </p:nvSpPr>
        <p:spPr/>
        <p:txBody>
          <a:bodyPr/>
          <a:lstStyle/>
          <a:p>
            <a:fld id="{091A926C-488A-4E3E-9C21-57CAA120E114}" type="slidenum">
              <a:rPr lang="en-GB" smtClean="0"/>
              <a:t>9</a:t>
            </a:fld>
            <a:endParaRPr lang="en-GB" dirty="0"/>
          </a:p>
        </p:txBody>
      </p:sp>
      <p:pic>
        <p:nvPicPr>
          <p:cNvPr id="7" name="Billede 6">
            <a:extLst>
              <a:ext uri="{FF2B5EF4-FFF2-40B4-BE49-F238E27FC236}">
                <a16:creationId xmlns:a16="http://schemas.microsoft.com/office/drawing/2014/main" id="{275B3E97-5136-4CA5-8C8B-271A43AEEA44}"/>
              </a:ext>
            </a:extLst>
          </p:cNvPr>
          <p:cNvPicPr>
            <a:picLocks noChangeAspect="1"/>
          </p:cNvPicPr>
          <p:nvPr/>
        </p:nvPicPr>
        <p:blipFill rotWithShape="1">
          <a:blip r:embed="rId2"/>
          <a:srcRect r="65491"/>
          <a:stretch/>
        </p:blipFill>
        <p:spPr>
          <a:xfrm>
            <a:off x="8032650" y="4265833"/>
            <a:ext cx="3329564" cy="1885950"/>
          </a:xfrm>
          <a:prstGeom prst="rect">
            <a:avLst/>
          </a:prstGeom>
        </p:spPr>
      </p:pic>
      <p:pic>
        <p:nvPicPr>
          <p:cNvPr id="9" name="Billede 8" descr="Et billede, der indeholder udendørs, person, himmel, guitar&#10;&#10;Automatisk genereret beskrivelse">
            <a:extLst>
              <a:ext uri="{FF2B5EF4-FFF2-40B4-BE49-F238E27FC236}">
                <a16:creationId xmlns:a16="http://schemas.microsoft.com/office/drawing/2014/main" id="{428A93AF-0916-4C72-8931-717DBDD4E391}"/>
              </a:ext>
            </a:extLst>
          </p:cNvPr>
          <p:cNvPicPr>
            <a:picLocks noChangeAspect="1"/>
          </p:cNvPicPr>
          <p:nvPr/>
        </p:nvPicPr>
        <p:blipFill>
          <a:blip r:embed="rId3"/>
          <a:stretch>
            <a:fillRect/>
          </a:stretch>
        </p:blipFill>
        <p:spPr>
          <a:xfrm>
            <a:off x="4359790" y="4265833"/>
            <a:ext cx="2857500" cy="1885950"/>
          </a:xfrm>
          <a:prstGeom prst="rect">
            <a:avLst/>
          </a:prstGeom>
        </p:spPr>
      </p:pic>
      <p:sp>
        <p:nvSpPr>
          <p:cNvPr id="10" name="Tekstfelt 9">
            <a:extLst>
              <a:ext uri="{FF2B5EF4-FFF2-40B4-BE49-F238E27FC236}">
                <a16:creationId xmlns:a16="http://schemas.microsoft.com/office/drawing/2014/main" id="{DF719232-161F-418E-A66D-C5FFECFF74EF}"/>
              </a:ext>
            </a:extLst>
          </p:cNvPr>
          <p:cNvSpPr txBox="1"/>
          <p:nvPr/>
        </p:nvSpPr>
        <p:spPr>
          <a:xfrm>
            <a:off x="8121183" y="5207286"/>
            <a:ext cx="3437465" cy="923330"/>
          </a:xfrm>
          <a:prstGeom prst="rect">
            <a:avLst/>
          </a:prstGeom>
          <a:noFill/>
        </p:spPr>
        <p:txBody>
          <a:bodyPr wrap="square" rtlCol="0">
            <a:spAutoFit/>
          </a:bodyPr>
          <a:lstStyle/>
          <a:p>
            <a:r>
              <a:rPr lang="da-DK" b="1" i="1" dirty="0">
                <a:ln>
                  <a:solidFill>
                    <a:schemeClr val="tx1"/>
                  </a:solidFill>
                </a:ln>
                <a:solidFill>
                  <a:schemeClr val="bg1"/>
                </a:solidFill>
              </a:rPr>
              <a:t>”so </a:t>
            </a:r>
            <a:r>
              <a:rPr lang="da-DK" b="1" i="1" dirty="0" err="1">
                <a:ln>
                  <a:solidFill>
                    <a:schemeClr val="tx1"/>
                  </a:solidFill>
                </a:ln>
                <a:solidFill>
                  <a:schemeClr val="bg1"/>
                </a:solidFill>
              </a:rPr>
              <a:t>you</a:t>
            </a:r>
            <a:r>
              <a:rPr lang="da-DK" b="1" i="1" dirty="0">
                <a:ln>
                  <a:solidFill>
                    <a:schemeClr val="tx1"/>
                  </a:solidFill>
                </a:ln>
                <a:solidFill>
                  <a:schemeClr val="bg1"/>
                </a:solidFill>
              </a:rPr>
              <a:t> </a:t>
            </a:r>
            <a:r>
              <a:rPr lang="da-DK" b="1" i="1" dirty="0" err="1">
                <a:ln>
                  <a:solidFill>
                    <a:schemeClr val="tx1"/>
                  </a:solidFill>
                </a:ln>
                <a:solidFill>
                  <a:schemeClr val="bg1"/>
                </a:solidFill>
              </a:rPr>
              <a:t>can</a:t>
            </a:r>
            <a:r>
              <a:rPr lang="da-DK" b="1" i="1" dirty="0">
                <a:ln>
                  <a:solidFill>
                    <a:schemeClr val="tx1"/>
                  </a:solidFill>
                </a:ln>
                <a:solidFill>
                  <a:schemeClr val="bg1"/>
                </a:solidFill>
              </a:rPr>
              <a:t> </a:t>
            </a:r>
            <a:r>
              <a:rPr lang="da-DK" b="1" i="1" dirty="0" err="1">
                <a:ln>
                  <a:solidFill>
                    <a:schemeClr val="tx1"/>
                  </a:solidFill>
                </a:ln>
                <a:solidFill>
                  <a:schemeClr val="bg1"/>
                </a:solidFill>
              </a:rPr>
              <a:t>take</a:t>
            </a:r>
            <a:r>
              <a:rPr lang="da-DK" b="1" i="1" dirty="0">
                <a:ln>
                  <a:solidFill>
                    <a:schemeClr val="tx1"/>
                  </a:solidFill>
                </a:ln>
                <a:solidFill>
                  <a:schemeClr val="bg1"/>
                </a:solidFill>
              </a:rPr>
              <a:t> </a:t>
            </a:r>
            <a:r>
              <a:rPr lang="da-DK" b="1" i="1" dirty="0" err="1">
                <a:ln>
                  <a:solidFill>
                    <a:schemeClr val="tx1"/>
                  </a:solidFill>
                </a:ln>
                <a:solidFill>
                  <a:schemeClr val="bg1"/>
                </a:solidFill>
              </a:rPr>
              <a:t>those</a:t>
            </a:r>
            <a:r>
              <a:rPr lang="da-DK" b="1" i="1" dirty="0">
                <a:ln>
                  <a:solidFill>
                    <a:schemeClr val="tx1"/>
                  </a:solidFill>
                </a:ln>
                <a:solidFill>
                  <a:schemeClr val="bg1"/>
                </a:solidFill>
              </a:rPr>
              <a:t> 4 </a:t>
            </a:r>
            <a:r>
              <a:rPr lang="da-DK" b="1" i="1" dirty="0" err="1">
                <a:ln>
                  <a:solidFill>
                    <a:schemeClr val="tx1"/>
                  </a:solidFill>
                </a:ln>
                <a:solidFill>
                  <a:schemeClr val="bg1"/>
                </a:solidFill>
              </a:rPr>
              <a:t>chords</a:t>
            </a:r>
            <a:r>
              <a:rPr lang="da-DK" b="1" i="1" dirty="0">
                <a:ln>
                  <a:solidFill>
                    <a:schemeClr val="tx1"/>
                  </a:solidFill>
                </a:ln>
                <a:solidFill>
                  <a:schemeClr val="bg1"/>
                </a:solidFill>
              </a:rPr>
              <a:t> and pump out </a:t>
            </a:r>
            <a:r>
              <a:rPr lang="da-DK" b="1" i="1" dirty="0" err="1">
                <a:ln>
                  <a:solidFill>
                    <a:schemeClr val="tx1"/>
                  </a:solidFill>
                </a:ln>
                <a:solidFill>
                  <a:schemeClr val="bg1"/>
                </a:solidFill>
              </a:rPr>
              <a:t>every</a:t>
            </a:r>
            <a:r>
              <a:rPr lang="da-DK" b="1" i="1" dirty="0">
                <a:ln>
                  <a:solidFill>
                    <a:schemeClr val="tx1"/>
                  </a:solidFill>
                </a:ln>
                <a:solidFill>
                  <a:schemeClr val="bg1"/>
                </a:solidFill>
              </a:rPr>
              <a:t> pop </a:t>
            </a:r>
            <a:r>
              <a:rPr lang="da-DK" b="1" i="1" dirty="0" err="1">
                <a:ln>
                  <a:solidFill>
                    <a:schemeClr val="tx1"/>
                  </a:solidFill>
                </a:ln>
                <a:solidFill>
                  <a:schemeClr val="bg1"/>
                </a:solidFill>
              </a:rPr>
              <a:t>song</a:t>
            </a:r>
            <a:r>
              <a:rPr lang="da-DK" b="1" i="1" dirty="0">
                <a:ln>
                  <a:solidFill>
                    <a:schemeClr val="tx1"/>
                  </a:solidFill>
                </a:ln>
                <a:solidFill>
                  <a:schemeClr val="bg1"/>
                </a:solidFill>
              </a:rPr>
              <a:t>?!” </a:t>
            </a:r>
            <a:endParaRPr lang="en-150" b="1" i="1" dirty="0">
              <a:ln>
                <a:solidFill>
                  <a:schemeClr val="tx1"/>
                </a:solidFill>
              </a:ln>
              <a:solidFill>
                <a:schemeClr val="bg1"/>
              </a:solidFill>
            </a:endParaRPr>
          </a:p>
        </p:txBody>
      </p:sp>
      <p:sp>
        <p:nvSpPr>
          <p:cNvPr id="13" name="Tekstfelt 12">
            <a:extLst>
              <a:ext uri="{FF2B5EF4-FFF2-40B4-BE49-F238E27FC236}">
                <a16:creationId xmlns:a16="http://schemas.microsoft.com/office/drawing/2014/main" id="{64B9C008-4750-441D-8137-29148BA935F2}"/>
              </a:ext>
            </a:extLst>
          </p:cNvPr>
          <p:cNvSpPr txBox="1"/>
          <p:nvPr/>
        </p:nvSpPr>
        <p:spPr>
          <a:xfrm>
            <a:off x="4387673" y="5323747"/>
            <a:ext cx="2857500" cy="923330"/>
          </a:xfrm>
          <a:prstGeom prst="rect">
            <a:avLst/>
          </a:prstGeom>
          <a:noFill/>
        </p:spPr>
        <p:txBody>
          <a:bodyPr wrap="square" rtlCol="0">
            <a:spAutoFit/>
          </a:bodyPr>
          <a:lstStyle/>
          <a:p>
            <a:r>
              <a:rPr lang="da-DK" b="1" i="1" dirty="0">
                <a:ln>
                  <a:solidFill>
                    <a:schemeClr val="tx1"/>
                  </a:solidFill>
                </a:ln>
                <a:solidFill>
                  <a:srgbClr val="FFFF00"/>
                </a:solidFill>
              </a:rPr>
              <a:t>”Country </a:t>
            </a:r>
            <a:r>
              <a:rPr lang="da-DK" b="1" i="1" dirty="0" err="1">
                <a:ln>
                  <a:solidFill>
                    <a:schemeClr val="tx1"/>
                  </a:solidFill>
                </a:ln>
                <a:solidFill>
                  <a:srgbClr val="FFFF00"/>
                </a:solidFill>
              </a:rPr>
              <a:t>music</a:t>
            </a:r>
            <a:r>
              <a:rPr lang="da-DK" b="1" i="1" dirty="0">
                <a:ln>
                  <a:solidFill>
                    <a:schemeClr val="tx1"/>
                  </a:solidFill>
                </a:ln>
                <a:solidFill>
                  <a:srgbClr val="FFFF00"/>
                </a:solidFill>
              </a:rPr>
              <a:t> is </a:t>
            </a:r>
            <a:r>
              <a:rPr lang="da-DK" b="1" i="1" dirty="0" err="1">
                <a:ln>
                  <a:solidFill>
                    <a:schemeClr val="tx1"/>
                  </a:solidFill>
                </a:ln>
                <a:solidFill>
                  <a:srgbClr val="FFFF00"/>
                </a:solidFill>
              </a:rPr>
              <a:t>three</a:t>
            </a:r>
            <a:r>
              <a:rPr lang="da-DK" b="1" i="1" dirty="0">
                <a:ln>
                  <a:solidFill>
                    <a:schemeClr val="tx1"/>
                  </a:solidFill>
                </a:ln>
                <a:solidFill>
                  <a:srgbClr val="FFFF00"/>
                </a:solidFill>
              </a:rPr>
              <a:t> </a:t>
            </a:r>
            <a:r>
              <a:rPr lang="da-DK" b="1" i="1" dirty="0" err="1">
                <a:ln>
                  <a:solidFill>
                    <a:schemeClr val="tx1"/>
                  </a:solidFill>
                </a:ln>
                <a:solidFill>
                  <a:srgbClr val="FFFF00"/>
                </a:solidFill>
              </a:rPr>
              <a:t>chords</a:t>
            </a:r>
            <a:r>
              <a:rPr lang="da-DK" b="1" i="1" dirty="0">
                <a:ln>
                  <a:solidFill>
                    <a:schemeClr val="tx1"/>
                  </a:solidFill>
                </a:ln>
                <a:solidFill>
                  <a:srgbClr val="FFFF00"/>
                </a:solidFill>
              </a:rPr>
              <a:t> and the </a:t>
            </a:r>
            <a:r>
              <a:rPr lang="da-DK" b="1" i="1" dirty="0" err="1">
                <a:ln>
                  <a:solidFill>
                    <a:schemeClr val="tx1"/>
                  </a:solidFill>
                </a:ln>
                <a:solidFill>
                  <a:srgbClr val="FFFF00"/>
                </a:solidFill>
              </a:rPr>
              <a:t>truth</a:t>
            </a:r>
            <a:r>
              <a:rPr lang="da-DK" b="1" i="1" dirty="0">
                <a:ln>
                  <a:solidFill>
                    <a:schemeClr val="tx1"/>
                  </a:solidFill>
                </a:ln>
                <a:solidFill>
                  <a:srgbClr val="FFFF00"/>
                </a:solidFill>
              </a:rPr>
              <a:t>” </a:t>
            </a:r>
          </a:p>
          <a:p>
            <a:pPr algn="r"/>
            <a:r>
              <a:rPr lang="da-DK" b="1" i="1" dirty="0">
                <a:ln>
                  <a:solidFill>
                    <a:schemeClr val="tx1"/>
                  </a:solidFill>
                </a:ln>
                <a:solidFill>
                  <a:srgbClr val="FFFF00"/>
                </a:solidFill>
              </a:rPr>
              <a:t>–</a:t>
            </a:r>
            <a:r>
              <a:rPr lang="da-DK" b="1" dirty="0">
                <a:ln>
                  <a:solidFill>
                    <a:schemeClr val="tx1"/>
                  </a:solidFill>
                </a:ln>
                <a:solidFill>
                  <a:srgbClr val="FFFF00"/>
                </a:solidFill>
              </a:rPr>
              <a:t> </a:t>
            </a:r>
            <a:r>
              <a:rPr lang="da-DK" b="1" dirty="0" err="1">
                <a:ln>
                  <a:solidFill>
                    <a:schemeClr val="tx1"/>
                  </a:solidFill>
                </a:ln>
                <a:solidFill>
                  <a:srgbClr val="FFFF00"/>
                </a:solidFill>
              </a:rPr>
              <a:t>Harlan</a:t>
            </a:r>
            <a:r>
              <a:rPr lang="da-DK" b="1" dirty="0">
                <a:ln>
                  <a:solidFill>
                    <a:schemeClr val="tx1"/>
                  </a:solidFill>
                </a:ln>
                <a:solidFill>
                  <a:srgbClr val="FFFF00"/>
                </a:solidFill>
              </a:rPr>
              <a:t> Howard</a:t>
            </a:r>
            <a:endParaRPr lang="en-150" b="1" i="1" dirty="0">
              <a:ln>
                <a:solidFill>
                  <a:schemeClr val="tx1"/>
                </a:solidFill>
              </a:ln>
              <a:solidFill>
                <a:srgbClr val="FFFF00"/>
              </a:solidFill>
            </a:endParaRPr>
          </a:p>
        </p:txBody>
      </p:sp>
      <p:pic>
        <p:nvPicPr>
          <p:cNvPr id="15" name="Billede 14" descr="Et billede, der indeholder tekst&#10;&#10;Automatisk genereret beskrivelse">
            <a:extLst>
              <a:ext uri="{FF2B5EF4-FFF2-40B4-BE49-F238E27FC236}">
                <a16:creationId xmlns:a16="http://schemas.microsoft.com/office/drawing/2014/main" id="{48F24379-44BE-4A8E-8707-D583FA2210D1}"/>
              </a:ext>
            </a:extLst>
          </p:cNvPr>
          <p:cNvPicPr>
            <a:picLocks noChangeAspect="1"/>
          </p:cNvPicPr>
          <p:nvPr/>
        </p:nvPicPr>
        <p:blipFill>
          <a:blip r:embed="rId4"/>
          <a:stretch>
            <a:fillRect/>
          </a:stretch>
        </p:blipFill>
        <p:spPr>
          <a:xfrm>
            <a:off x="798538" y="4265833"/>
            <a:ext cx="2803245" cy="1892190"/>
          </a:xfrm>
          <a:prstGeom prst="rect">
            <a:avLst/>
          </a:prstGeom>
        </p:spPr>
      </p:pic>
      <p:sp>
        <p:nvSpPr>
          <p:cNvPr id="17" name="Tekstfelt 16">
            <a:extLst>
              <a:ext uri="{FF2B5EF4-FFF2-40B4-BE49-F238E27FC236}">
                <a16:creationId xmlns:a16="http://schemas.microsoft.com/office/drawing/2014/main" id="{743BF402-073C-4372-964F-2AF197C901E0}"/>
              </a:ext>
            </a:extLst>
          </p:cNvPr>
          <p:cNvSpPr txBox="1"/>
          <p:nvPr/>
        </p:nvSpPr>
        <p:spPr>
          <a:xfrm>
            <a:off x="772166" y="5323747"/>
            <a:ext cx="2857500" cy="923330"/>
          </a:xfrm>
          <a:prstGeom prst="rect">
            <a:avLst/>
          </a:prstGeom>
          <a:noFill/>
        </p:spPr>
        <p:txBody>
          <a:bodyPr wrap="square" rtlCol="0">
            <a:spAutoFit/>
          </a:bodyPr>
          <a:lstStyle/>
          <a:p>
            <a:r>
              <a:rPr lang="da-DK" b="1" i="1" dirty="0">
                <a:ln>
                  <a:solidFill>
                    <a:schemeClr val="tx1"/>
                  </a:solidFill>
                </a:ln>
                <a:solidFill>
                  <a:schemeClr val="bg1"/>
                </a:solidFill>
              </a:rPr>
              <a:t>”If it has more </a:t>
            </a:r>
            <a:r>
              <a:rPr lang="da-DK" b="1" i="1" dirty="0" err="1">
                <a:ln>
                  <a:solidFill>
                    <a:schemeClr val="tx1"/>
                  </a:solidFill>
                </a:ln>
                <a:solidFill>
                  <a:schemeClr val="bg1"/>
                </a:solidFill>
              </a:rPr>
              <a:t>than</a:t>
            </a:r>
            <a:r>
              <a:rPr lang="da-DK" b="1" i="1" dirty="0">
                <a:ln>
                  <a:solidFill>
                    <a:schemeClr val="tx1"/>
                  </a:solidFill>
                </a:ln>
                <a:solidFill>
                  <a:schemeClr val="bg1"/>
                </a:solidFill>
              </a:rPr>
              <a:t> </a:t>
            </a:r>
            <a:r>
              <a:rPr lang="da-DK" b="1" i="1" dirty="0" err="1">
                <a:ln>
                  <a:solidFill>
                    <a:schemeClr val="tx1"/>
                  </a:solidFill>
                </a:ln>
                <a:solidFill>
                  <a:schemeClr val="bg1"/>
                </a:solidFill>
              </a:rPr>
              <a:t>three</a:t>
            </a:r>
            <a:r>
              <a:rPr lang="da-DK" b="1" i="1" dirty="0">
                <a:ln>
                  <a:solidFill>
                    <a:schemeClr val="tx1"/>
                  </a:solidFill>
                </a:ln>
                <a:solidFill>
                  <a:schemeClr val="bg1"/>
                </a:solidFill>
              </a:rPr>
              <a:t> </a:t>
            </a:r>
            <a:r>
              <a:rPr lang="da-DK" b="1" i="1" dirty="0" err="1">
                <a:ln>
                  <a:solidFill>
                    <a:schemeClr val="tx1"/>
                  </a:solidFill>
                </a:ln>
                <a:solidFill>
                  <a:schemeClr val="bg1"/>
                </a:solidFill>
              </a:rPr>
              <a:t>chords</a:t>
            </a:r>
            <a:r>
              <a:rPr lang="da-DK" b="1" i="1" dirty="0">
                <a:ln>
                  <a:solidFill>
                    <a:schemeClr val="tx1"/>
                  </a:solidFill>
                </a:ln>
                <a:solidFill>
                  <a:schemeClr val="bg1"/>
                </a:solidFill>
              </a:rPr>
              <a:t>, it is jazz” </a:t>
            </a:r>
          </a:p>
          <a:p>
            <a:pPr algn="r"/>
            <a:r>
              <a:rPr lang="da-DK" b="1" i="1" dirty="0">
                <a:ln>
                  <a:solidFill>
                    <a:schemeClr val="tx1"/>
                  </a:solidFill>
                </a:ln>
                <a:solidFill>
                  <a:schemeClr val="bg1"/>
                </a:solidFill>
              </a:rPr>
              <a:t>–</a:t>
            </a:r>
            <a:r>
              <a:rPr lang="da-DK" b="1" dirty="0">
                <a:ln>
                  <a:solidFill>
                    <a:schemeClr val="tx1"/>
                  </a:solidFill>
                </a:ln>
                <a:solidFill>
                  <a:schemeClr val="bg1"/>
                </a:solidFill>
              </a:rPr>
              <a:t> Lou Reed</a:t>
            </a:r>
            <a:endParaRPr lang="en-150" b="1" i="1" dirty="0">
              <a:ln>
                <a:solidFill>
                  <a:schemeClr val="tx1"/>
                </a:solidFill>
              </a:ln>
              <a:solidFill>
                <a:schemeClr val="bg1"/>
              </a:solidFill>
            </a:endParaRPr>
          </a:p>
        </p:txBody>
      </p:sp>
    </p:spTree>
    <p:extLst>
      <p:ext uri="{BB962C8B-B14F-4D97-AF65-F5344CB8AC3E}">
        <p14:creationId xmlns:p14="http://schemas.microsoft.com/office/powerpoint/2010/main" val="305633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full.potx" id="{CA255E10-3E16-4FB7-8EF9-205921B44FCB}" vid="{9D4D5F80-3538-44B6-AEDE-3883787177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411F1AC927754F858CEBB979BA4F29" ma:contentTypeVersion="2" ma:contentTypeDescription="Create a new document." ma:contentTypeScope="" ma:versionID="8af853e83238abbe736be42af5fa9894">
  <xsd:schema xmlns:xsd="http://www.w3.org/2001/XMLSchema" xmlns:xs="http://www.w3.org/2001/XMLSchema" xmlns:p="http://schemas.microsoft.com/office/2006/metadata/properties" xmlns:ns3="b74113b4-918f-4bec-b35d-6d26e47358cc" targetNamespace="http://schemas.microsoft.com/office/2006/metadata/properties" ma:root="true" ma:fieldsID="84558edc9276cbb461cd5a622380df08" ns3:_="">
    <xsd:import namespace="b74113b4-918f-4bec-b35d-6d26e47358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113b4-918f-4bec-b35d-6d26e47358c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BBF371-3D7B-427E-9C17-4B515C2AC9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4113b4-918f-4bec-b35d-6d26e47358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0C423A-26D1-4528-9E19-CF5E641CC050}">
  <ds:schemaRefs>
    <ds:schemaRef ds:uri="http://schemas.microsoft.com/sharepoint/v3/contenttype/forms"/>
  </ds:schemaRefs>
</ds:datastoreItem>
</file>

<file path=customXml/itemProps3.xml><?xml version="1.0" encoding="utf-8"?>
<ds:datastoreItem xmlns:ds="http://schemas.openxmlformats.org/officeDocument/2006/customXml" ds:itemID="{1E1FA2EE-802E-46E7-9401-4D6074806AAC}">
  <ds:schemaRefs>
    <ds:schemaRef ds:uri="b74113b4-918f-4bec-b35d-6d26e47358cc"/>
    <ds:schemaRef ds:uri="http://purl.org/dc/term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16_9_ENG_full</Template>
  <TotalTime>10949</TotalTime>
  <Words>1677</Words>
  <Application>Microsoft Office PowerPoint</Application>
  <PresentationFormat>Widescreen</PresentationFormat>
  <Paragraphs>302</Paragraphs>
  <Slides>26</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Microsoft New Tai Lue</vt:lpstr>
      <vt:lpstr>Brugerdefineret design</vt:lpstr>
      <vt:lpstr>Classification of musical genres Final project for Applied Machine Learning 2020 </vt:lpstr>
      <vt:lpstr>Finding features</vt:lpstr>
      <vt:lpstr>The initial approach: Gradient boosted tree and Nearest Neighbor</vt:lpstr>
      <vt:lpstr>Finding errors in the prediction – what genres are hardest to predict?  </vt:lpstr>
      <vt:lpstr>Harmonic Percussive Source Separation</vt:lpstr>
      <vt:lpstr>Rythmic features</vt:lpstr>
      <vt:lpstr>Feature Importance</vt:lpstr>
      <vt:lpstr>Improvement?</vt:lpstr>
      <vt:lpstr>PowerPoint Presentation</vt:lpstr>
      <vt:lpstr>Different approach: Neural network with MFCC’s</vt:lpstr>
      <vt:lpstr>Mel-frequency cepstral coefficients (MFCCs)</vt:lpstr>
      <vt:lpstr>Example MFCCs</vt:lpstr>
      <vt:lpstr>Conventional Neural Network  </vt:lpstr>
      <vt:lpstr>Results  </vt:lpstr>
      <vt:lpstr>Outlook</vt:lpstr>
      <vt:lpstr>Appendix</vt:lpstr>
      <vt:lpstr>Feature importance of initial approach</vt:lpstr>
      <vt:lpstr>Optimizing tree-based algorithm</vt:lpstr>
      <vt:lpstr>kNearestneighbor</vt:lpstr>
      <vt:lpstr>Extracted features</vt:lpstr>
      <vt:lpstr>LGBM model details</vt:lpstr>
      <vt:lpstr>Top12  Pairplot</vt:lpstr>
      <vt:lpstr>Preprocessing - NN </vt:lpstr>
      <vt:lpstr>Tuning Neural Network</vt:lpstr>
      <vt:lpstr>Neural network details</vt:lpstr>
      <vt:lpstr>(how not to) Predict audio waveforms with ESN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meeting 02-02-2021</dc:title>
  <dc:creator>Sofus Laguna Kristensen</dc:creator>
  <cp:lastModifiedBy>Eliot Bohr</cp:lastModifiedBy>
  <cp:revision>42</cp:revision>
  <dcterms:created xsi:type="dcterms:W3CDTF">2021-02-02T11:30:06Z</dcterms:created>
  <dcterms:modified xsi:type="dcterms:W3CDTF">2021-06-17T05:18:23Z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ContentTypeId">
    <vt:lpwstr>0x010100D8411F1AC927754F858CEBB979BA4F29</vt:lpwstr>
  </property>
</Properties>
</file>